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HK Grotesk Bold" charset="1" panose="00000800000000000000"/>
      <p:regular r:id="rId45"/>
    </p:embeddedFont>
    <p:embeddedFont>
      <p:font typeface="Halant Medium" charset="1" panose="00000600000000000000"/>
      <p:regular r:id="rId46"/>
    </p:embeddedFont>
    <p:embeddedFont>
      <p:font typeface="Assistant" charset="1" panose="00000500000000000000"/>
      <p:regular r:id="rId47"/>
    </p:embeddedFont>
    <p:embeddedFont>
      <p:font typeface="Assistant Bold" charset="1" panose="000008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notesMasters/notesMaster1.xml" Type="http://schemas.openxmlformats.org/officeDocument/2006/relationships/notesMaster"/><Relationship Id="rId5" Target="tableStyles.xml" Type="http://schemas.openxmlformats.org/officeDocument/2006/relationships/tableStyles"/><Relationship Id="rId50" Target="theme/theme2.xml" Type="http://schemas.openxmlformats.org/officeDocument/2006/relationships/theme"/><Relationship Id="rId51" Target="notesSlides/notesSlide1.xml" Type="http://schemas.openxmlformats.org/officeDocument/2006/relationships/notesSlide"/><Relationship Id="rId52" Target="notesSlides/notesSlide2.xml" Type="http://schemas.openxmlformats.org/officeDocument/2006/relationships/notesSlide"/><Relationship Id="rId53" Target="notesSlides/notesSlide3.xml" Type="http://schemas.openxmlformats.org/officeDocument/2006/relationships/notesSlide"/><Relationship Id="rId54" Target="notesSlides/notesSlide4.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ej shooters como fortnite, csgo, gta 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También se aplicaron materiales y texturas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Programacion con blueprints simple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 se profundizó en los resultados, pero fueron favorables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7.jpe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1.png" Type="http://schemas.openxmlformats.org/officeDocument/2006/relationships/image"/><Relationship Id="rId4" Target="../media/image42.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3.png" Type="http://schemas.openxmlformats.org/officeDocument/2006/relationships/image"/><Relationship Id="rId4" Target="../media/image44.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5.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399408"/>
            <a:ext cx="10724012" cy="1344930"/>
          </a:xfrm>
          <a:prstGeom prst="rect">
            <a:avLst/>
          </a:prstGeom>
        </p:spPr>
        <p:txBody>
          <a:bodyPr anchor="t" rtlCol="false" tIns="0" lIns="0" bIns="0" rIns="0">
            <a:spAutoFit/>
          </a:bodyPr>
          <a:lstStyle/>
          <a:p>
            <a:pPr algn="l">
              <a:lnSpc>
                <a:spcPts val="5309"/>
              </a:lnSpc>
            </a:pPr>
            <a:r>
              <a:rPr lang="en-US" sz="4500" spc="44">
                <a:solidFill>
                  <a:srgbClr val="000000"/>
                </a:solidFill>
                <a:latin typeface="HK Grotesk Bold"/>
              </a:rPr>
              <a:t>Entornos Virtuales para </a:t>
            </a:r>
            <a:r>
              <a:rPr lang="en-US" sz="4500" spc="44">
                <a:solidFill>
                  <a:srgbClr val="000000"/>
                </a:solidFill>
                <a:latin typeface="HK Grotesk Bold"/>
              </a:rPr>
              <a:t>Aprender los Fundamentos de la Cristalografía</a:t>
            </a:r>
          </a:p>
        </p:txBody>
      </p:sp>
      <p:sp>
        <p:nvSpPr>
          <p:cNvPr name="Freeform 3" id="3"/>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4" id="4"/>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5" id="5"/>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TextBox 6" id="6"/>
          <p:cNvSpPr txBox="true"/>
          <p:nvPr/>
        </p:nvSpPr>
        <p:spPr>
          <a:xfrm rot="0">
            <a:off x="1028700" y="8819515"/>
            <a:ext cx="7124398" cy="438785"/>
          </a:xfrm>
          <a:prstGeom prst="rect">
            <a:avLst/>
          </a:prstGeom>
        </p:spPr>
        <p:txBody>
          <a:bodyPr anchor="t" rtlCol="false" tIns="0" lIns="0" bIns="0" rIns="0">
            <a:spAutoFit/>
          </a:bodyPr>
          <a:lstStyle/>
          <a:p>
            <a:pPr algn="l">
              <a:lnSpc>
                <a:spcPts val="3640"/>
              </a:lnSpc>
              <a:spcBef>
                <a:spcPct val="0"/>
              </a:spcBef>
            </a:pPr>
            <a:r>
              <a:rPr lang="en-US" sz="2600" spc="-52">
                <a:solidFill>
                  <a:srgbClr val="731F7D"/>
                </a:solidFill>
                <a:latin typeface="Halant Medium"/>
              </a:rPr>
              <a:t>Facundo Bernardini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grpSp>
        <p:nvGrpSpPr>
          <p:cNvPr name="Group 2" id="2"/>
          <p:cNvGrpSpPr/>
          <p:nvPr/>
        </p:nvGrpSpPr>
        <p:grpSpPr>
          <a:xfrm rot="0">
            <a:off x="0" y="0"/>
            <a:ext cx="6819900" cy="10287000"/>
            <a:chOff x="0" y="0"/>
            <a:chExt cx="1796188" cy="2709333"/>
          </a:xfrm>
        </p:grpSpPr>
        <p:sp>
          <p:nvSpPr>
            <p:cNvPr name="Freeform 3" id="3"/>
            <p:cNvSpPr/>
            <p:nvPr/>
          </p:nvSpPr>
          <p:spPr>
            <a:xfrm flipH="false" flipV="false" rot="0">
              <a:off x="0" y="0"/>
              <a:ext cx="1796188" cy="2709333"/>
            </a:xfrm>
            <a:custGeom>
              <a:avLst/>
              <a:gdLst/>
              <a:ahLst/>
              <a:cxnLst/>
              <a:rect r="r" b="b" t="t" l="l"/>
              <a:pathLst>
                <a:path h="2709333" w="1796188">
                  <a:moveTo>
                    <a:pt x="0" y="0"/>
                  </a:moveTo>
                  <a:lnTo>
                    <a:pt x="1796188" y="0"/>
                  </a:lnTo>
                  <a:lnTo>
                    <a:pt x="1796188" y="2709333"/>
                  </a:lnTo>
                  <a:lnTo>
                    <a:pt x="0" y="2709333"/>
                  </a:lnTo>
                  <a:close/>
                </a:path>
              </a:pathLst>
            </a:custGeom>
            <a:solidFill>
              <a:srgbClr val="8197C1"/>
            </a:solidFill>
          </p:spPr>
        </p:sp>
        <p:sp>
          <p:nvSpPr>
            <p:cNvPr name="TextBox 4" id="4"/>
            <p:cNvSpPr txBox="true"/>
            <p:nvPr/>
          </p:nvSpPr>
          <p:spPr>
            <a:xfrm>
              <a:off x="0" y="-47625"/>
              <a:ext cx="1796188" cy="2756958"/>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0"/>
            <a:ext cx="6819900" cy="5143500"/>
          </a:xfrm>
          <a:custGeom>
            <a:avLst/>
            <a:gdLst/>
            <a:ahLst/>
            <a:cxnLst/>
            <a:rect r="r" b="b" t="t" l="l"/>
            <a:pathLst>
              <a:path h="5143500" w="6819900">
                <a:moveTo>
                  <a:pt x="0" y="0"/>
                </a:moveTo>
                <a:lnTo>
                  <a:pt x="6819900" y="0"/>
                </a:lnTo>
                <a:lnTo>
                  <a:pt x="6819900" y="5143500"/>
                </a:lnTo>
                <a:lnTo>
                  <a:pt x="0" y="5143500"/>
                </a:lnTo>
                <a:lnTo>
                  <a:pt x="0" y="0"/>
                </a:lnTo>
                <a:close/>
              </a:path>
            </a:pathLst>
          </a:custGeom>
          <a:blipFill>
            <a:blip r:embed="rId2"/>
            <a:stretch>
              <a:fillRect l="0" t="-4290" r="-678" b="-1775"/>
            </a:stretch>
          </a:blipFill>
          <a:ln cap="sq">
            <a:noFill/>
            <a:prstDash val="lgDash"/>
            <a:miter/>
          </a:ln>
        </p:spPr>
      </p:sp>
      <p:sp>
        <p:nvSpPr>
          <p:cNvPr name="Freeform 6" id="6"/>
          <p:cNvSpPr/>
          <p:nvPr/>
        </p:nvSpPr>
        <p:spPr>
          <a:xfrm flipH="false" flipV="false" rot="0">
            <a:off x="0" y="5143500"/>
            <a:ext cx="6819900" cy="5143500"/>
          </a:xfrm>
          <a:custGeom>
            <a:avLst/>
            <a:gdLst/>
            <a:ahLst/>
            <a:cxnLst/>
            <a:rect r="r" b="b" t="t" l="l"/>
            <a:pathLst>
              <a:path h="5143500" w="6819900">
                <a:moveTo>
                  <a:pt x="0" y="0"/>
                </a:moveTo>
                <a:lnTo>
                  <a:pt x="6819900" y="0"/>
                </a:lnTo>
                <a:lnTo>
                  <a:pt x="6819900" y="5143500"/>
                </a:lnTo>
                <a:lnTo>
                  <a:pt x="0" y="5143500"/>
                </a:lnTo>
                <a:lnTo>
                  <a:pt x="0" y="0"/>
                </a:lnTo>
                <a:close/>
              </a:path>
            </a:pathLst>
          </a:custGeom>
          <a:blipFill>
            <a:blip r:embed="rId3"/>
            <a:stretch>
              <a:fillRect l="-6487" t="-324" r="-6540" b="0"/>
            </a:stretch>
          </a:blipFill>
        </p:spPr>
      </p:sp>
      <p:sp>
        <p:nvSpPr>
          <p:cNvPr name="TextBox 7" id="7"/>
          <p:cNvSpPr txBox="true"/>
          <p:nvPr/>
        </p:nvSpPr>
        <p:spPr>
          <a:xfrm rot="0">
            <a:off x="7685015" y="2608898"/>
            <a:ext cx="9372442" cy="561657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Una </a:t>
            </a:r>
            <a:r>
              <a:rPr lang="en-US" sz="3999" spc="-39">
                <a:solidFill>
                  <a:srgbClr val="FFFFFF"/>
                </a:solidFill>
                <a:latin typeface="Assistant Bold"/>
              </a:rPr>
              <a:t>primera alternativa</a:t>
            </a:r>
            <a:r>
              <a:rPr lang="en-US" sz="3999" spc="-39">
                <a:solidFill>
                  <a:srgbClr val="FFFFFF"/>
                </a:solidFill>
                <a:latin typeface="Assistant"/>
              </a:rPr>
              <a:t> consiste en la representación de los modelos hechos de materiales poliméricos o madera.</a:t>
            </a:r>
          </a:p>
          <a:p>
            <a:pPr algn="l">
              <a:lnSpc>
                <a:spcPts val="6399"/>
              </a:lnSpc>
            </a:pPr>
          </a:p>
          <a:p>
            <a:pPr algn="l">
              <a:lnSpc>
                <a:spcPts val="6399"/>
              </a:lnSpc>
            </a:pPr>
            <a:r>
              <a:rPr lang="en-US" sz="3999" spc="-39">
                <a:solidFill>
                  <a:srgbClr val="FFFFFF"/>
                </a:solidFill>
                <a:latin typeface="Assistant"/>
              </a:rPr>
              <a:t>La dificultad que se nos presenta es el </a:t>
            </a:r>
            <a:r>
              <a:rPr lang="en-US" sz="3999" spc="-39">
                <a:solidFill>
                  <a:srgbClr val="FFFFFF"/>
                </a:solidFill>
                <a:latin typeface="Assistant Bold"/>
              </a:rPr>
              <a:t>alto costo</a:t>
            </a:r>
            <a:r>
              <a:rPr lang="en-US" sz="3999" spc="-39">
                <a:solidFill>
                  <a:srgbClr val="FFFFFF"/>
                </a:solidFill>
                <a:latin typeface="Assistant"/>
              </a:rPr>
              <a:t> en la fabricación o las limitaciones de su manejo.</a:t>
            </a:r>
          </a:p>
        </p:txBody>
      </p:sp>
      <p:sp>
        <p:nvSpPr>
          <p:cNvPr name="Freeform 8" id="8"/>
          <p:cNvSpPr/>
          <p:nvPr/>
        </p:nvSpPr>
        <p:spPr>
          <a:xfrm flipH="false" flipV="false" rot="0">
            <a:off x="16506002" y="7715250"/>
            <a:ext cx="1506597" cy="2340757"/>
          </a:xfrm>
          <a:custGeom>
            <a:avLst/>
            <a:gdLst/>
            <a:ahLst/>
            <a:cxnLst/>
            <a:rect r="r" b="b" t="t" l="l"/>
            <a:pathLst>
              <a:path h="2340757" w="1506597">
                <a:moveTo>
                  <a:pt x="0" y="0"/>
                </a:moveTo>
                <a:lnTo>
                  <a:pt x="1506596" y="0"/>
                </a:lnTo>
                <a:lnTo>
                  <a:pt x="1506596" y="2340757"/>
                </a:lnTo>
                <a:lnTo>
                  <a:pt x="0" y="2340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685015" y="1038225"/>
            <a:ext cx="9949949" cy="1056005"/>
          </a:xfrm>
          <a:prstGeom prst="rect">
            <a:avLst/>
          </a:prstGeom>
        </p:spPr>
        <p:txBody>
          <a:bodyPr anchor="t" rtlCol="false" tIns="0" lIns="0" bIns="0" rIns="0">
            <a:spAutoFit/>
          </a:bodyPr>
          <a:lstStyle/>
          <a:p>
            <a:pPr algn="l">
              <a:lnSpc>
                <a:spcPts val="8259"/>
              </a:lnSpc>
            </a:pPr>
            <a:r>
              <a:rPr lang="en-US" sz="6999">
                <a:solidFill>
                  <a:srgbClr val="FFFFFF"/>
                </a:solidFill>
                <a:latin typeface="HK Grotesk Bold"/>
              </a:rPr>
              <a:t>Problemática Abordada</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grpSp>
        <p:nvGrpSpPr>
          <p:cNvPr name="Group 2" id="2"/>
          <p:cNvGrpSpPr/>
          <p:nvPr/>
        </p:nvGrpSpPr>
        <p:grpSpPr>
          <a:xfrm rot="0">
            <a:off x="0" y="0"/>
            <a:ext cx="6819900" cy="5493386"/>
            <a:chOff x="0" y="0"/>
            <a:chExt cx="1796188" cy="1446818"/>
          </a:xfrm>
        </p:grpSpPr>
        <p:sp>
          <p:nvSpPr>
            <p:cNvPr name="Freeform 3" id="3"/>
            <p:cNvSpPr/>
            <p:nvPr/>
          </p:nvSpPr>
          <p:spPr>
            <a:xfrm flipH="false" flipV="false" rot="0">
              <a:off x="0" y="0"/>
              <a:ext cx="1796188" cy="1446818"/>
            </a:xfrm>
            <a:custGeom>
              <a:avLst/>
              <a:gdLst/>
              <a:ahLst/>
              <a:cxnLst/>
              <a:rect r="r" b="b" t="t" l="l"/>
              <a:pathLst>
                <a:path h="1446818" w="1796188">
                  <a:moveTo>
                    <a:pt x="0" y="0"/>
                  </a:moveTo>
                  <a:lnTo>
                    <a:pt x="1796188" y="0"/>
                  </a:lnTo>
                  <a:lnTo>
                    <a:pt x="1796188" y="1446818"/>
                  </a:lnTo>
                  <a:lnTo>
                    <a:pt x="0" y="1446818"/>
                  </a:lnTo>
                  <a:close/>
                </a:path>
              </a:pathLst>
            </a:custGeom>
            <a:solidFill>
              <a:srgbClr val="8197C1"/>
            </a:solidFill>
          </p:spPr>
        </p:sp>
        <p:sp>
          <p:nvSpPr>
            <p:cNvPr name="TextBox 4" id="4"/>
            <p:cNvSpPr txBox="true"/>
            <p:nvPr/>
          </p:nvSpPr>
          <p:spPr>
            <a:xfrm>
              <a:off x="0" y="-47625"/>
              <a:ext cx="1796188" cy="1494443"/>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5408115"/>
            <a:ext cx="6819900" cy="4878885"/>
          </a:xfrm>
          <a:custGeom>
            <a:avLst/>
            <a:gdLst/>
            <a:ahLst/>
            <a:cxnLst/>
            <a:rect r="r" b="b" t="t" l="l"/>
            <a:pathLst>
              <a:path h="4878885" w="6819900">
                <a:moveTo>
                  <a:pt x="0" y="0"/>
                </a:moveTo>
                <a:lnTo>
                  <a:pt x="6819900" y="0"/>
                </a:lnTo>
                <a:lnTo>
                  <a:pt x="6819900" y="4878885"/>
                </a:lnTo>
                <a:lnTo>
                  <a:pt x="0" y="4878885"/>
                </a:lnTo>
                <a:lnTo>
                  <a:pt x="0" y="0"/>
                </a:lnTo>
                <a:close/>
              </a:path>
            </a:pathLst>
          </a:custGeom>
          <a:blipFill>
            <a:blip r:embed="rId2"/>
            <a:stretch>
              <a:fillRect l="0" t="0" r="0" b="0"/>
            </a:stretch>
          </a:blipFill>
          <a:ln cap="sq">
            <a:noFill/>
            <a:prstDash val="lgDash"/>
            <a:miter/>
          </a:ln>
        </p:spPr>
      </p:sp>
      <p:sp>
        <p:nvSpPr>
          <p:cNvPr name="Freeform 6" id="6"/>
          <p:cNvSpPr/>
          <p:nvPr/>
        </p:nvSpPr>
        <p:spPr>
          <a:xfrm flipH="false" flipV="false" rot="0">
            <a:off x="0" y="0"/>
            <a:ext cx="6819900" cy="10287000"/>
          </a:xfrm>
          <a:custGeom>
            <a:avLst/>
            <a:gdLst/>
            <a:ahLst/>
            <a:cxnLst/>
            <a:rect r="r" b="b" t="t" l="l"/>
            <a:pathLst>
              <a:path h="10287000" w="6819900">
                <a:moveTo>
                  <a:pt x="0" y="0"/>
                </a:moveTo>
                <a:lnTo>
                  <a:pt x="6819900" y="0"/>
                </a:lnTo>
                <a:lnTo>
                  <a:pt x="6819900" y="10287000"/>
                </a:lnTo>
                <a:lnTo>
                  <a:pt x="0" y="10287000"/>
                </a:lnTo>
                <a:lnTo>
                  <a:pt x="0" y="0"/>
                </a:lnTo>
                <a:close/>
              </a:path>
            </a:pathLst>
          </a:custGeom>
          <a:blipFill>
            <a:blip r:embed="rId3"/>
            <a:stretch>
              <a:fillRect l="-43449" t="0" r="-56033" b="0"/>
            </a:stretch>
          </a:blipFill>
        </p:spPr>
      </p:sp>
      <p:sp>
        <p:nvSpPr>
          <p:cNvPr name="TextBox 7" id="7"/>
          <p:cNvSpPr txBox="true"/>
          <p:nvPr/>
        </p:nvSpPr>
        <p:spPr>
          <a:xfrm rot="0">
            <a:off x="7685015" y="1038225"/>
            <a:ext cx="9949949" cy="1056005"/>
          </a:xfrm>
          <a:prstGeom prst="rect">
            <a:avLst/>
          </a:prstGeom>
        </p:spPr>
        <p:txBody>
          <a:bodyPr anchor="t" rtlCol="false" tIns="0" lIns="0" bIns="0" rIns="0">
            <a:spAutoFit/>
          </a:bodyPr>
          <a:lstStyle/>
          <a:p>
            <a:pPr algn="l">
              <a:lnSpc>
                <a:spcPts val="8259"/>
              </a:lnSpc>
            </a:pPr>
            <a:r>
              <a:rPr lang="en-US" sz="6999">
                <a:solidFill>
                  <a:srgbClr val="FFFFFF"/>
                </a:solidFill>
                <a:latin typeface="HK Grotesk Bold"/>
              </a:rPr>
              <a:t>Problemática Abordada</a:t>
            </a:r>
          </a:p>
        </p:txBody>
      </p:sp>
      <p:sp>
        <p:nvSpPr>
          <p:cNvPr name="TextBox 8" id="8"/>
          <p:cNvSpPr txBox="true"/>
          <p:nvPr/>
        </p:nvSpPr>
        <p:spPr>
          <a:xfrm rot="0">
            <a:off x="7685015" y="2608898"/>
            <a:ext cx="9372442" cy="237807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Otra opción más viable es el modelado con </a:t>
            </a:r>
            <a:r>
              <a:rPr lang="en-US" sz="3999" spc="-39">
                <a:solidFill>
                  <a:srgbClr val="FFFFFF"/>
                </a:solidFill>
                <a:latin typeface="Assistant Bold"/>
              </a:rPr>
              <a:t>impresoras 3D</a:t>
            </a:r>
            <a:r>
              <a:rPr lang="en-US" sz="3999" spc="-39">
                <a:solidFill>
                  <a:srgbClr val="FFFFFF"/>
                </a:solidFill>
                <a:latin typeface="Assistant"/>
              </a:rPr>
              <a:t>, reduciendo el tiempo y costo de creación de las estructuras.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grpSp>
        <p:nvGrpSpPr>
          <p:cNvPr name="Group 2" id="2"/>
          <p:cNvGrpSpPr/>
          <p:nvPr/>
        </p:nvGrpSpPr>
        <p:grpSpPr>
          <a:xfrm rot="0">
            <a:off x="0" y="0"/>
            <a:ext cx="6819900" cy="5493386"/>
            <a:chOff x="0" y="0"/>
            <a:chExt cx="1796188" cy="1446818"/>
          </a:xfrm>
        </p:grpSpPr>
        <p:sp>
          <p:nvSpPr>
            <p:cNvPr name="Freeform 3" id="3"/>
            <p:cNvSpPr/>
            <p:nvPr/>
          </p:nvSpPr>
          <p:spPr>
            <a:xfrm flipH="false" flipV="false" rot="0">
              <a:off x="0" y="0"/>
              <a:ext cx="1796188" cy="1446818"/>
            </a:xfrm>
            <a:custGeom>
              <a:avLst/>
              <a:gdLst/>
              <a:ahLst/>
              <a:cxnLst/>
              <a:rect r="r" b="b" t="t" l="l"/>
              <a:pathLst>
                <a:path h="1446818" w="1796188">
                  <a:moveTo>
                    <a:pt x="0" y="0"/>
                  </a:moveTo>
                  <a:lnTo>
                    <a:pt x="1796188" y="0"/>
                  </a:lnTo>
                  <a:lnTo>
                    <a:pt x="1796188" y="1446818"/>
                  </a:lnTo>
                  <a:lnTo>
                    <a:pt x="0" y="1446818"/>
                  </a:lnTo>
                  <a:close/>
                </a:path>
              </a:pathLst>
            </a:custGeom>
            <a:solidFill>
              <a:srgbClr val="8197C1"/>
            </a:solidFill>
          </p:spPr>
        </p:sp>
        <p:sp>
          <p:nvSpPr>
            <p:cNvPr name="TextBox 4" id="4"/>
            <p:cNvSpPr txBox="true"/>
            <p:nvPr/>
          </p:nvSpPr>
          <p:spPr>
            <a:xfrm>
              <a:off x="0" y="-47625"/>
              <a:ext cx="1796188" cy="1494443"/>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5408115"/>
            <a:ext cx="6819900" cy="4878885"/>
          </a:xfrm>
          <a:custGeom>
            <a:avLst/>
            <a:gdLst/>
            <a:ahLst/>
            <a:cxnLst/>
            <a:rect r="r" b="b" t="t" l="l"/>
            <a:pathLst>
              <a:path h="4878885" w="6819900">
                <a:moveTo>
                  <a:pt x="0" y="0"/>
                </a:moveTo>
                <a:lnTo>
                  <a:pt x="6819900" y="0"/>
                </a:lnTo>
                <a:lnTo>
                  <a:pt x="6819900" y="4878885"/>
                </a:lnTo>
                <a:lnTo>
                  <a:pt x="0" y="4878885"/>
                </a:lnTo>
                <a:lnTo>
                  <a:pt x="0" y="0"/>
                </a:lnTo>
                <a:close/>
              </a:path>
            </a:pathLst>
          </a:custGeom>
          <a:blipFill>
            <a:blip r:embed="rId2"/>
            <a:stretch>
              <a:fillRect l="0" t="0" r="0" b="0"/>
            </a:stretch>
          </a:blipFill>
          <a:ln cap="sq">
            <a:noFill/>
            <a:prstDash val="lgDash"/>
            <a:miter/>
          </a:ln>
        </p:spPr>
      </p:sp>
      <p:sp>
        <p:nvSpPr>
          <p:cNvPr name="Freeform 6" id="6"/>
          <p:cNvSpPr/>
          <p:nvPr/>
        </p:nvSpPr>
        <p:spPr>
          <a:xfrm flipH="false" flipV="false" rot="0">
            <a:off x="0" y="0"/>
            <a:ext cx="6819900" cy="10287000"/>
          </a:xfrm>
          <a:custGeom>
            <a:avLst/>
            <a:gdLst/>
            <a:ahLst/>
            <a:cxnLst/>
            <a:rect r="r" b="b" t="t" l="l"/>
            <a:pathLst>
              <a:path h="10287000" w="6819900">
                <a:moveTo>
                  <a:pt x="0" y="0"/>
                </a:moveTo>
                <a:lnTo>
                  <a:pt x="6819900" y="0"/>
                </a:lnTo>
                <a:lnTo>
                  <a:pt x="6819900" y="10287000"/>
                </a:lnTo>
                <a:lnTo>
                  <a:pt x="0" y="10287000"/>
                </a:lnTo>
                <a:lnTo>
                  <a:pt x="0" y="0"/>
                </a:lnTo>
                <a:close/>
              </a:path>
            </a:pathLst>
          </a:custGeom>
          <a:blipFill>
            <a:blip r:embed="rId3"/>
            <a:stretch>
              <a:fillRect l="-43449" t="0" r="-56033" b="0"/>
            </a:stretch>
          </a:blipFill>
        </p:spPr>
      </p:sp>
      <p:sp>
        <p:nvSpPr>
          <p:cNvPr name="Freeform 7" id="7"/>
          <p:cNvSpPr/>
          <p:nvPr/>
        </p:nvSpPr>
        <p:spPr>
          <a:xfrm flipH="false" flipV="false" rot="0">
            <a:off x="16585574" y="7847557"/>
            <a:ext cx="1347451" cy="2231043"/>
          </a:xfrm>
          <a:custGeom>
            <a:avLst/>
            <a:gdLst/>
            <a:ahLst/>
            <a:cxnLst/>
            <a:rect r="r" b="b" t="t" l="l"/>
            <a:pathLst>
              <a:path h="2231043" w="1347451">
                <a:moveTo>
                  <a:pt x="0" y="0"/>
                </a:moveTo>
                <a:lnTo>
                  <a:pt x="1347452" y="0"/>
                </a:lnTo>
                <a:lnTo>
                  <a:pt x="1347452" y="2231043"/>
                </a:lnTo>
                <a:lnTo>
                  <a:pt x="0" y="223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685015" y="2608898"/>
            <a:ext cx="9372442" cy="561657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Otra opción más viable es el modelado con </a:t>
            </a:r>
            <a:r>
              <a:rPr lang="en-US" sz="3999" spc="-39">
                <a:solidFill>
                  <a:srgbClr val="FFFFFF"/>
                </a:solidFill>
                <a:latin typeface="Assistant Bold"/>
              </a:rPr>
              <a:t>impresoras 3D</a:t>
            </a:r>
            <a:r>
              <a:rPr lang="en-US" sz="3999" spc="-39">
                <a:solidFill>
                  <a:srgbClr val="FFFFFF"/>
                </a:solidFill>
                <a:latin typeface="Assistant"/>
              </a:rPr>
              <a:t>, reduciendo el tiempo y costo de creación de las estructuras. </a:t>
            </a:r>
          </a:p>
          <a:p>
            <a:pPr algn="l">
              <a:lnSpc>
                <a:spcPts val="6399"/>
              </a:lnSpc>
            </a:pPr>
          </a:p>
          <a:p>
            <a:pPr algn="l">
              <a:lnSpc>
                <a:spcPts val="6399"/>
              </a:lnSpc>
            </a:pPr>
            <a:r>
              <a:rPr lang="en-US" sz="3999" spc="-39">
                <a:solidFill>
                  <a:srgbClr val="FFFFFF"/>
                </a:solidFill>
                <a:latin typeface="Assistant"/>
              </a:rPr>
              <a:t>Si bien esto resulta mucho más eficaz que la opcion anterior, sigue siendo </a:t>
            </a:r>
            <a:r>
              <a:rPr lang="en-US" sz="3999" spc="-39">
                <a:solidFill>
                  <a:srgbClr val="FFFFFF"/>
                </a:solidFill>
                <a:latin typeface="Assistant Bold"/>
              </a:rPr>
              <a:t>poco flexible</a:t>
            </a:r>
            <a:r>
              <a:rPr lang="en-US" sz="3999" spc="-39">
                <a:solidFill>
                  <a:srgbClr val="FFFFFF"/>
                </a:solidFill>
                <a:latin typeface="Assistant"/>
              </a:rPr>
              <a:t> e interactivo.</a:t>
            </a:r>
          </a:p>
        </p:txBody>
      </p:sp>
      <p:sp>
        <p:nvSpPr>
          <p:cNvPr name="TextBox 9" id="9"/>
          <p:cNvSpPr txBox="true"/>
          <p:nvPr/>
        </p:nvSpPr>
        <p:spPr>
          <a:xfrm rot="0">
            <a:off x="7685015" y="1038225"/>
            <a:ext cx="9949949" cy="1056005"/>
          </a:xfrm>
          <a:prstGeom prst="rect">
            <a:avLst/>
          </a:prstGeom>
        </p:spPr>
        <p:txBody>
          <a:bodyPr anchor="t" rtlCol="false" tIns="0" lIns="0" bIns="0" rIns="0">
            <a:spAutoFit/>
          </a:bodyPr>
          <a:lstStyle/>
          <a:p>
            <a:pPr algn="l">
              <a:lnSpc>
                <a:spcPts val="8259"/>
              </a:lnSpc>
            </a:pPr>
            <a:r>
              <a:rPr lang="en-US" sz="6999">
                <a:solidFill>
                  <a:srgbClr val="FFFFFF"/>
                </a:solidFill>
                <a:latin typeface="HK Grotesk Bold"/>
              </a:rPr>
              <a:t>Problemática Abordada</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grpSp>
        <p:nvGrpSpPr>
          <p:cNvPr name="Group 2" id="2"/>
          <p:cNvGrpSpPr/>
          <p:nvPr/>
        </p:nvGrpSpPr>
        <p:grpSpPr>
          <a:xfrm rot="0">
            <a:off x="0" y="0"/>
            <a:ext cx="6819900" cy="5493386"/>
            <a:chOff x="0" y="0"/>
            <a:chExt cx="1796188" cy="1446818"/>
          </a:xfrm>
        </p:grpSpPr>
        <p:sp>
          <p:nvSpPr>
            <p:cNvPr name="Freeform 3" id="3"/>
            <p:cNvSpPr/>
            <p:nvPr/>
          </p:nvSpPr>
          <p:spPr>
            <a:xfrm flipH="false" flipV="false" rot="0">
              <a:off x="0" y="0"/>
              <a:ext cx="1796188" cy="1446818"/>
            </a:xfrm>
            <a:custGeom>
              <a:avLst/>
              <a:gdLst/>
              <a:ahLst/>
              <a:cxnLst/>
              <a:rect r="r" b="b" t="t" l="l"/>
              <a:pathLst>
                <a:path h="1446818" w="1796188">
                  <a:moveTo>
                    <a:pt x="0" y="0"/>
                  </a:moveTo>
                  <a:lnTo>
                    <a:pt x="1796188" y="0"/>
                  </a:lnTo>
                  <a:lnTo>
                    <a:pt x="1796188" y="1446818"/>
                  </a:lnTo>
                  <a:lnTo>
                    <a:pt x="0" y="1446818"/>
                  </a:lnTo>
                  <a:close/>
                </a:path>
              </a:pathLst>
            </a:custGeom>
            <a:solidFill>
              <a:srgbClr val="8197C1"/>
            </a:solidFill>
          </p:spPr>
        </p:sp>
        <p:sp>
          <p:nvSpPr>
            <p:cNvPr name="TextBox 4" id="4"/>
            <p:cNvSpPr txBox="true"/>
            <p:nvPr/>
          </p:nvSpPr>
          <p:spPr>
            <a:xfrm>
              <a:off x="0" y="-47625"/>
              <a:ext cx="1796188" cy="1494443"/>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0"/>
            <a:ext cx="6819900" cy="3480676"/>
          </a:xfrm>
          <a:custGeom>
            <a:avLst/>
            <a:gdLst/>
            <a:ahLst/>
            <a:cxnLst/>
            <a:rect r="r" b="b" t="t" l="l"/>
            <a:pathLst>
              <a:path h="3480676" w="6819900">
                <a:moveTo>
                  <a:pt x="0" y="0"/>
                </a:moveTo>
                <a:lnTo>
                  <a:pt x="6819900" y="0"/>
                </a:lnTo>
                <a:lnTo>
                  <a:pt x="6819900" y="3480676"/>
                </a:lnTo>
                <a:lnTo>
                  <a:pt x="0" y="3480676"/>
                </a:lnTo>
                <a:lnTo>
                  <a:pt x="0" y="0"/>
                </a:lnTo>
                <a:close/>
              </a:path>
            </a:pathLst>
          </a:custGeom>
          <a:blipFill>
            <a:blip r:embed="rId2"/>
            <a:stretch>
              <a:fillRect l="0" t="0" r="0" b="-17838"/>
            </a:stretch>
          </a:blipFill>
        </p:spPr>
      </p:sp>
      <p:sp>
        <p:nvSpPr>
          <p:cNvPr name="Freeform 6" id="6"/>
          <p:cNvSpPr/>
          <p:nvPr/>
        </p:nvSpPr>
        <p:spPr>
          <a:xfrm flipH="false" flipV="false" rot="0">
            <a:off x="0" y="3480676"/>
            <a:ext cx="6819900" cy="3255976"/>
          </a:xfrm>
          <a:custGeom>
            <a:avLst/>
            <a:gdLst/>
            <a:ahLst/>
            <a:cxnLst/>
            <a:rect r="r" b="b" t="t" l="l"/>
            <a:pathLst>
              <a:path h="3255976" w="6819900">
                <a:moveTo>
                  <a:pt x="0" y="0"/>
                </a:moveTo>
                <a:lnTo>
                  <a:pt x="6819900" y="0"/>
                </a:lnTo>
                <a:lnTo>
                  <a:pt x="6819900" y="3255975"/>
                </a:lnTo>
                <a:lnTo>
                  <a:pt x="0" y="3255975"/>
                </a:lnTo>
                <a:lnTo>
                  <a:pt x="0" y="0"/>
                </a:lnTo>
                <a:close/>
              </a:path>
            </a:pathLst>
          </a:custGeom>
          <a:blipFill>
            <a:blip r:embed="rId3"/>
            <a:stretch>
              <a:fillRect l="-2565" t="0" r="-20099" b="0"/>
            </a:stretch>
          </a:blipFill>
        </p:spPr>
      </p:sp>
      <p:sp>
        <p:nvSpPr>
          <p:cNvPr name="Freeform 7" id="7"/>
          <p:cNvSpPr/>
          <p:nvPr/>
        </p:nvSpPr>
        <p:spPr>
          <a:xfrm flipH="false" flipV="false" rot="0">
            <a:off x="0" y="6736651"/>
            <a:ext cx="6819900" cy="3550349"/>
          </a:xfrm>
          <a:custGeom>
            <a:avLst/>
            <a:gdLst/>
            <a:ahLst/>
            <a:cxnLst/>
            <a:rect r="r" b="b" t="t" l="l"/>
            <a:pathLst>
              <a:path h="3550349" w="6819900">
                <a:moveTo>
                  <a:pt x="0" y="0"/>
                </a:moveTo>
                <a:lnTo>
                  <a:pt x="6819900" y="0"/>
                </a:lnTo>
                <a:lnTo>
                  <a:pt x="6819900" y="3550349"/>
                </a:lnTo>
                <a:lnTo>
                  <a:pt x="0" y="3550349"/>
                </a:lnTo>
                <a:lnTo>
                  <a:pt x="0" y="0"/>
                </a:lnTo>
                <a:close/>
              </a:path>
            </a:pathLst>
          </a:custGeom>
          <a:blipFill>
            <a:blip r:embed="rId4"/>
            <a:stretch>
              <a:fillRect l="0" t="0" r="0" b="-7637"/>
            </a:stretch>
          </a:blipFill>
        </p:spPr>
      </p:sp>
      <p:sp>
        <p:nvSpPr>
          <p:cNvPr name="TextBox 8" id="8"/>
          <p:cNvSpPr txBox="true"/>
          <p:nvPr/>
        </p:nvSpPr>
        <p:spPr>
          <a:xfrm rot="0">
            <a:off x="7685015" y="1038225"/>
            <a:ext cx="9949949" cy="1056005"/>
          </a:xfrm>
          <a:prstGeom prst="rect">
            <a:avLst/>
          </a:prstGeom>
        </p:spPr>
        <p:txBody>
          <a:bodyPr anchor="t" rtlCol="false" tIns="0" lIns="0" bIns="0" rIns="0">
            <a:spAutoFit/>
          </a:bodyPr>
          <a:lstStyle/>
          <a:p>
            <a:pPr algn="l">
              <a:lnSpc>
                <a:spcPts val="8259"/>
              </a:lnSpc>
            </a:pPr>
            <a:r>
              <a:rPr lang="en-US" sz="6999">
                <a:solidFill>
                  <a:srgbClr val="FFFFFF"/>
                </a:solidFill>
                <a:latin typeface="HK Grotesk Bold"/>
              </a:rPr>
              <a:t>Problemática Abordada</a:t>
            </a:r>
          </a:p>
        </p:txBody>
      </p:sp>
      <p:sp>
        <p:nvSpPr>
          <p:cNvPr name="TextBox 9" id="9"/>
          <p:cNvSpPr txBox="true"/>
          <p:nvPr/>
        </p:nvSpPr>
        <p:spPr>
          <a:xfrm rot="0">
            <a:off x="7694540" y="2608898"/>
            <a:ext cx="9798582" cy="3187700"/>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La alternativa que se propone en este caso busca ser muy </a:t>
            </a:r>
            <a:r>
              <a:rPr lang="en-US" sz="3999" spc="-39">
                <a:solidFill>
                  <a:srgbClr val="FFFFFF"/>
                </a:solidFill>
                <a:latin typeface="Assistant Bold"/>
              </a:rPr>
              <a:t>interactiva </a:t>
            </a:r>
            <a:r>
              <a:rPr lang="en-US" sz="3999" spc="-39">
                <a:solidFill>
                  <a:srgbClr val="FFFFFF"/>
                </a:solidFill>
                <a:latin typeface="Assistant"/>
              </a:rPr>
              <a:t>y </a:t>
            </a:r>
            <a:r>
              <a:rPr lang="en-US" sz="3999" spc="-39">
                <a:solidFill>
                  <a:srgbClr val="FFFFFF"/>
                </a:solidFill>
                <a:latin typeface="Assistant Bold"/>
              </a:rPr>
              <a:t>efectiva </a:t>
            </a:r>
            <a:r>
              <a:rPr lang="en-US" sz="3999" spc="-39">
                <a:solidFill>
                  <a:srgbClr val="FFFFFF"/>
                </a:solidFill>
                <a:latin typeface="Assistant"/>
              </a:rPr>
              <a:t>en cuanto a la enseñanza de temas complejos, cuando la </a:t>
            </a:r>
            <a:r>
              <a:rPr lang="en-US" sz="3999" spc="-39">
                <a:solidFill>
                  <a:srgbClr val="FFFFFF"/>
                </a:solidFill>
                <a:latin typeface="Assistant Bold"/>
              </a:rPr>
              <a:t>visualización </a:t>
            </a:r>
            <a:r>
              <a:rPr lang="en-US" sz="3999" spc="-39">
                <a:solidFill>
                  <a:srgbClr val="FFFFFF"/>
                </a:solidFill>
                <a:latin typeface="Assistant"/>
              </a:rPr>
              <a:t>es la principal dificultad.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819900" cy="3480676"/>
          </a:xfrm>
          <a:custGeom>
            <a:avLst/>
            <a:gdLst/>
            <a:ahLst/>
            <a:cxnLst/>
            <a:rect r="r" b="b" t="t" l="l"/>
            <a:pathLst>
              <a:path h="3480676" w="6819900">
                <a:moveTo>
                  <a:pt x="0" y="0"/>
                </a:moveTo>
                <a:lnTo>
                  <a:pt x="6819900" y="0"/>
                </a:lnTo>
                <a:lnTo>
                  <a:pt x="6819900" y="3480676"/>
                </a:lnTo>
                <a:lnTo>
                  <a:pt x="0" y="3480676"/>
                </a:lnTo>
                <a:lnTo>
                  <a:pt x="0" y="0"/>
                </a:lnTo>
                <a:close/>
              </a:path>
            </a:pathLst>
          </a:custGeom>
          <a:blipFill>
            <a:blip r:embed="rId2"/>
            <a:stretch>
              <a:fillRect l="0" t="0" r="0" b="-17838"/>
            </a:stretch>
          </a:blipFill>
        </p:spPr>
      </p:sp>
      <p:sp>
        <p:nvSpPr>
          <p:cNvPr name="Freeform 3" id="3"/>
          <p:cNvSpPr/>
          <p:nvPr/>
        </p:nvSpPr>
        <p:spPr>
          <a:xfrm flipH="false" flipV="false" rot="0">
            <a:off x="0" y="3480676"/>
            <a:ext cx="6819900" cy="3255976"/>
          </a:xfrm>
          <a:custGeom>
            <a:avLst/>
            <a:gdLst/>
            <a:ahLst/>
            <a:cxnLst/>
            <a:rect r="r" b="b" t="t" l="l"/>
            <a:pathLst>
              <a:path h="3255976" w="6819900">
                <a:moveTo>
                  <a:pt x="0" y="0"/>
                </a:moveTo>
                <a:lnTo>
                  <a:pt x="6819900" y="0"/>
                </a:lnTo>
                <a:lnTo>
                  <a:pt x="6819900" y="3255975"/>
                </a:lnTo>
                <a:lnTo>
                  <a:pt x="0" y="3255975"/>
                </a:lnTo>
                <a:lnTo>
                  <a:pt x="0" y="0"/>
                </a:lnTo>
                <a:close/>
              </a:path>
            </a:pathLst>
          </a:custGeom>
          <a:blipFill>
            <a:blip r:embed="rId3"/>
            <a:stretch>
              <a:fillRect l="-2565" t="0" r="-20099" b="0"/>
            </a:stretch>
          </a:blipFill>
        </p:spPr>
      </p:sp>
      <p:sp>
        <p:nvSpPr>
          <p:cNvPr name="Freeform 4" id="4"/>
          <p:cNvSpPr/>
          <p:nvPr/>
        </p:nvSpPr>
        <p:spPr>
          <a:xfrm flipH="false" flipV="false" rot="0">
            <a:off x="0" y="6736651"/>
            <a:ext cx="6819900" cy="3550349"/>
          </a:xfrm>
          <a:custGeom>
            <a:avLst/>
            <a:gdLst/>
            <a:ahLst/>
            <a:cxnLst/>
            <a:rect r="r" b="b" t="t" l="l"/>
            <a:pathLst>
              <a:path h="3550349" w="6819900">
                <a:moveTo>
                  <a:pt x="0" y="0"/>
                </a:moveTo>
                <a:lnTo>
                  <a:pt x="6819900" y="0"/>
                </a:lnTo>
                <a:lnTo>
                  <a:pt x="6819900" y="3550349"/>
                </a:lnTo>
                <a:lnTo>
                  <a:pt x="0" y="3550349"/>
                </a:lnTo>
                <a:lnTo>
                  <a:pt x="0" y="0"/>
                </a:lnTo>
                <a:close/>
              </a:path>
            </a:pathLst>
          </a:custGeom>
          <a:blipFill>
            <a:blip r:embed="rId4"/>
            <a:stretch>
              <a:fillRect l="0" t="0" r="0" b="-7637"/>
            </a:stretch>
          </a:blipFill>
        </p:spPr>
      </p:sp>
      <p:sp>
        <p:nvSpPr>
          <p:cNvPr name="Freeform 5" id="5"/>
          <p:cNvSpPr/>
          <p:nvPr/>
        </p:nvSpPr>
        <p:spPr>
          <a:xfrm flipH="false" flipV="false" rot="0">
            <a:off x="16918906" y="7949810"/>
            <a:ext cx="1148433" cy="2170577"/>
          </a:xfrm>
          <a:custGeom>
            <a:avLst/>
            <a:gdLst/>
            <a:ahLst/>
            <a:cxnLst/>
            <a:rect r="r" b="b" t="t" l="l"/>
            <a:pathLst>
              <a:path h="2170577" w="1148433">
                <a:moveTo>
                  <a:pt x="0" y="0"/>
                </a:moveTo>
                <a:lnTo>
                  <a:pt x="1148432" y="0"/>
                </a:lnTo>
                <a:lnTo>
                  <a:pt x="1148432" y="2170577"/>
                </a:lnTo>
                <a:lnTo>
                  <a:pt x="0" y="2170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685015" y="1038225"/>
            <a:ext cx="9949949" cy="1056005"/>
          </a:xfrm>
          <a:prstGeom prst="rect">
            <a:avLst/>
          </a:prstGeom>
        </p:spPr>
        <p:txBody>
          <a:bodyPr anchor="t" rtlCol="false" tIns="0" lIns="0" bIns="0" rIns="0">
            <a:spAutoFit/>
          </a:bodyPr>
          <a:lstStyle/>
          <a:p>
            <a:pPr algn="l">
              <a:lnSpc>
                <a:spcPts val="8259"/>
              </a:lnSpc>
            </a:pPr>
            <a:r>
              <a:rPr lang="en-US" sz="6999">
                <a:solidFill>
                  <a:srgbClr val="FFFFFF"/>
                </a:solidFill>
                <a:latin typeface="HK Grotesk Bold"/>
              </a:rPr>
              <a:t>Problemática Abordada</a:t>
            </a:r>
          </a:p>
        </p:txBody>
      </p:sp>
      <p:sp>
        <p:nvSpPr>
          <p:cNvPr name="TextBox 7" id="7"/>
          <p:cNvSpPr txBox="true"/>
          <p:nvPr/>
        </p:nvSpPr>
        <p:spPr>
          <a:xfrm rot="0">
            <a:off x="7694540" y="2608898"/>
            <a:ext cx="9798582" cy="6426200"/>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La alternativa que se propone en este caso busca ser muy </a:t>
            </a:r>
            <a:r>
              <a:rPr lang="en-US" sz="3999" spc="-39">
                <a:solidFill>
                  <a:srgbClr val="FFFFFF"/>
                </a:solidFill>
                <a:latin typeface="Assistant Bold"/>
              </a:rPr>
              <a:t>interactiva </a:t>
            </a:r>
            <a:r>
              <a:rPr lang="en-US" sz="3999" spc="-39">
                <a:solidFill>
                  <a:srgbClr val="FFFFFF"/>
                </a:solidFill>
                <a:latin typeface="Assistant"/>
              </a:rPr>
              <a:t>y </a:t>
            </a:r>
            <a:r>
              <a:rPr lang="en-US" sz="3999" spc="-39">
                <a:solidFill>
                  <a:srgbClr val="FFFFFF"/>
                </a:solidFill>
                <a:latin typeface="Assistant Bold"/>
              </a:rPr>
              <a:t>efectiva </a:t>
            </a:r>
            <a:r>
              <a:rPr lang="en-US" sz="3999" spc="-39">
                <a:solidFill>
                  <a:srgbClr val="FFFFFF"/>
                </a:solidFill>
                <a:latin typeface="Assistant"/>
              </a:rPr>
              <a:t>en cuanto a la enseñanza de temas complejos, cuando la </a:t>
            </a:r>
            <a:r>
              <a:rPr lang="en-US" sz="3999" spc="-39">
                <a:solidFill>
                  <a:srgbClr val="FFFFFF"/>
                </a:solidFill>
                <a:latin typeface="Assistant Bold"/>
              </a:rPr>
              <a:t>visualización </a:t>
            </a:r>
            <a:r>
              <a:rPr lang="en-US" sz="3999" spc="-39">
                <a:solidFill>
                  <a:srgbClr val="FFFFFF"/>
                </a:solidFill>
                <a:latin typeface="Assistant"/>
              </a:rPr>
              <a:t>es la principal dificultad.</a:t>
            </a:r>
          </a:p>
          <a:p>
            <a:pPr algn="l">
              <a:lnSpc>
                <a:spcPts val="6399"/>
              </a:lnSpc>
            </a:pPr>
          </a:p>
          <a:p>
            <a:pPr algn="l">
              <a:lnSpc>
                <a:spcPts val="6399"/>
              </a:lnSpc>
            </a:pPr>
            <a:r>
              <a:rPr lang="en-US" sz="3999" spc="-39">
                <a:solidFill>
                  <a:srgbClr val="FFFFFF"/>
                </a:solidFill>
                <a:latin typeface="Assistant"/>
              </a:rPr>
              <a:t>Este es el caso de los </a:t>
            </a:r>
            <a:r>
              <a:rPr lang="en-US" sz="3999" spc="-39">
                <a:solidFill>
                  <a:srgbClr val="FFFFFF"/>
                </a:solidFill>
                <a:latin typeface="Assistant Bold"/>
              </a:rPr>
              <a:t>Entornos o Laboratorios Virtuales</a:t>
            </a:r>
            <a:r>
              <a:rPr lang="en-US" sz="3999" spc="-39">
                <a:solidFill>
                  <a:srgbClr val="FFFFFF"/>
                </a:solidFill>
                <a:latin typeface="Assistant"/>
              </a:rPr>
              <a:t>, que incorporan Realidad Virtual o Aumentada.</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915148" y="1028700"/>
            <a:ext cx="8457705" cy="8013675"/>
          </a:xfrm>
          <a:custGeom>
            <a:avLst/>
            <a:gdLst/>
            <a:ahLst/>
            <a:cxnLst/>
            <a:rect r="r" b="b" t="t" l="l"/>
            <a:pathLst>
              <a:path h="8013675" w="8457705">
                <a:moveTo>
                  <a:pt x="0" y="0"/>
                </a:moveTo>
                <a:lnTo>
                  <a:pt x="8457704" y="0"/>
                </a:lnTo>
                <a:lnTo>
                  <a:pt x="8457704" y="8013675"/>
                </a:lnTo>
                <a:lnTo>
                  <a:pt x="0" y="8013675"/>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TextBox 6" id="6"/>
          <p:cNvSpPr txBox="true"/>
          <p:nvPr/>
        </p:nvSpPr>
        <p:spPr>
          <a:xfrm rot="0">
            <a:off x="3861293" y="4365371"/>
            <a:ext cx="10565414" cy="1556258"/>
          </a:xfrm>
          <a:prstGeom prst="rect">
            <a:avLst/>
          </a:prstGeom>
        </p:spPr>
        <p:txBody>
          <a:bodyPr anchor="t" rtlCol="false" tIns="0" lIns="0" bIns="0" rIns="0">
            <a:spAutoFit/>
          </a:bodyPr>
          <a:lstStyle/>
          <a:p>
            <a:pPr algn="ctr">
              <a:lnSpc>
                <a:spcPts val="6135"/>
              </a:lnSpc>
            </a:pPr>
            <a:r>
              <a:rPr lang="en-US" sz="5199">
                <a:solidFill>
                  <a:srgbClr val="FFFFFF"/>
                </a:solidFill>
                <a:latin typeface="HK Grotesk Bold"/>
              </a:rPr>
              <a:t>Realidad Virtual Inmersiva</a:t>
            </a:r>
          </a:p>
          <a:p>
            <a:pPr algn="ctr">
              <a:lnSpc>
                <a:spcPts val="6135"/>
              </a:lnSpc>
            </a:pPr>
            <a:r>
              <a:rPr lang="en-US" sz="5199">
                <a:solidFill>
                  <a:srgbClr val="FFFFFF"/>
                </a:solidFill>
                <a:latin typeface="HK Grotesk Bold"/>
              </a:rPr>
              <a:t>y No Inmersiva</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44274" t="0" r="-44274" b="0"/>
            </a:stretch>
          </a:blipFill>
        </p:spPr>
      </p:sp>
      <p:sp>
        <p:nvSpPr>
          <p:cNvPr name="Freeform 3" id="3"/>
          <p:cNvSpPr/>
          <p:nvPr/>
        </p:nvSpPr>
        <p:spPr>
          <a:xfrm flipH="false" flipV="false" rot="0">
            <a:off x="3386621" y="6833828"/>
            <a:ext cx="3710194" cy="2770634"/>
          </a:xfrm>
          <a:custGeom>
            <a:avLst/>
            <a:gdLst/>
            <a:ahLst/>
            <a:cxnLst/>
            <a:rect r="r" b="b" t="t" l="l"/>
            <a:pathLst>
              <a:path h="2770634" w="3710194">
                <a:moveTo>
                  <a:pt x="0" y="0"/>
                </a:moveTo>
                <a:lnTo>
                  <a:pt x="3710195" y="0"/>
                </a:lnTo>
                <a:lnTo>
                  <a:pt x="3710195" y="2770634"/>
                </a:lnTo>
                <a:lnTo>
                  <a:pt x="0" y="27706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28700"/>
            <a:ext cx="8426037" cy="755650"/>
          </a:xfrm>
          <a:prstGeom prst="rect">
            <a:avLst/>
          </a:prstGeom>
        </p:spPr>
        <p:txBody>
          <a:bodyPr anchor="t" rtlCol="false" tIns="0" lIns="0" bIns="0" rIns="0">
            <a:spAutoFit/>
          </a:bodyPr>
          <a:lstStyle/>
          <a:p>
            <a:pPr algn="l">
              <a:lnSpc>
                <a:spcPts val="5900"/>
              </a:lnSpc>
            </a:pPr>
            <a:r>
              <a:rPr lang="en-US" sz="5000">
                <a:solidFill>
                  <a:srgbClr val="FFFFFF"/>
                </a:solidFill>
                <a:latin typeface="HK Grotesk Bold"/>
              </a:rPr>
              <a:t>Realidad Virtual Inmersiva</a:t>
            </a:r>
          </a:p>
        </p:txBody>
      </p:sp>
      <p:sp>
        <p:nvSpPr>
          <p:cNvPr name="TextBox 5" id="5"/>
          <p:cNvSpPr txBox="true"/>
          <p:nvPr/>
        </p:nvSpPr>
        <p:spPr>
          <a:xfrm rot="0">
            <a:off x="1028700" y="2630128"/>
            <a:ext cx="8115300" cy="4203700"/>
          </a:xfrm>
          <a:prstGeom prst="rect">
            <a:avLst/>
          </a:prstGeom>
        </p:spPr>
        <p:txBody>
          <a:bodyPr anchor="t" rtlCol="false" tIns="0" lIns="0" bIns="0" rIns="0">
            <a:spAutoFit/>
          </a:bodyPr>
          <a:lstStyle/>
          <a:p>
            <a:pPr algn="l">
              <a:lnSpc>
                <a:spcPts val="5599"/>
              </a:lnSpc>
            </a:pPr>
            <a:r>
              <a:rPr lang="en-US" sz="3999" spc="-39">
                <a:solidFill>
                  <a:srgbClr val="FFFFFF"/>
                </a:solidFill>
                <a:latin typeface="Assistant"/>
              </a:rPr>
              <a:t>La </a:t>
            </a:r>
            <a:r>
              <a:rPr lang="en-US" sz="3999" spc="-39">
                <a:solidFill>
                  <a:srgbClr val="FFFFFF"/>
                </a:solidFill>
                <a:latin typeface="Assistant Bold"/>
              </a:rPr>
              <a:t>VR inmersiva</a:t>
            </a:r>
            <a:r>
              <a:rPr lang="en-US" sz="3999" spc="-39">
                <a:solidFill>
                  <a:srgbClr val="FFFFFF"/>
                </a:solidFill>
                <a:latin typeface="Assistant"/>
              </a:rPr>
              <a:t> sumerge al usuario en el entorno virtual, normalmente a través de un sistema de lentes VR conocido como head-mounted display (HMD).</a:t>
            </a:r>
          </a:p>
          <a:p>
            <a:pPr algn="l">
              <a:lnSpc>
                <a:spcPts val="5599"/>
              </a:lnSpc>
              <a:spcBef>
                <a:spcPct val="0"/>
              </a:spcBef>
            </a:pPr>
          </a:p>
        </p:txBody>
      </p:sp>
    </p:spTree>
  </p:cSld>
  <p:clrMapOvr>
    <a:masterClrMapping/>
  </p:clrMapOvr>
  <p:transition spd="fast">
    <p:cover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3"/>
            <a:stretch>
              <a:fillRect l="0" t="-9628" r="0" b="-9628"/>
            </a:stretch>
          </a:blipFill>
        </p:spPr>
      </p:sp>
      <p:sp>
        <p:nvSpPr>
          <p:cNvPr name="Freeform 3" id="3"/>
          <p:cNvSpPr/>
          <p:nvPr/>
        </p:nvSpPr>
        <p:spPr>
          <a:xfrm flipH="false" flipV="false" rot="0">
            <a:off x="6049738" y="7130788"/>
            <a:ext cx="2224735" cy="1808103"/>
          </a:xfrm>
          <a:custGeom>
            <a:avLst/>
            <a:gdLst/>
            <a:ahLst/>
            <a:cxnLst/>
            <a:rect r="r" b="b" t="t" l="l"/>
            <a:pathLst>
              <a:path h="1808103" w="2224735">
                <a:moveTo>
                  <a:pt x="0" y="0"/>
                </a:moveTo>
                <a:lnTo>
                  <a:pt x="2224735" y="0"/>
                </a:lnTo>
                <a:lnTo>
                  <a:pt x="2224735" y="1808103"/>
                </a:lnTo>
                <a:lnTo>
                  <a:pt x="0" y="1808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67832" y="7126759"/>
            <a:ext cx="2157300" cy="1812132"/>
          </a:xfrm>
          <a:custGeom>
            <a:avLst/>
            <a:gdLst/>
            <a:ahLst/>
            <a:cxnLst/>
            <a:rect r="r" b="b" t="t" l="l"/>
            <a:pathLst>
              <a:path h="1812132" w="2157300">
                <a:moveTo>
                  <a:pt x="0" y="0"/>
                </a:moveTo>
                <a:lnTo>
                  <a:pt x="2157300" y="0"/>
                </a:lnTo>
                <a:lnTo>
                  <a:pt x="2157300" y="1812132"/>
                </a:lnTo>
                <a:lnTo>
                  <a:pt x="0" y="18121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2630128"/>
            <a:ext cx="8115300" cy="4203700"/>
          </a:xfrm>
          <a:prstGeom prst="rect">
            <a:avLst/>
          </a:prstGeom>
        </p:spPr>
        <p:txBody>
          <a:bodyPr anchor="t" rtlCol="false" tIns="0" lIns="0" bIns="0" rIns="0">
            <a:spAutoFit/>
          </a:bodyPr>
          <a:lstStyle/>
          <a:p>
            <a:pPr algn="l">
              <a:lnSpc>
                <a:spcPts val="5599"/>
              </a:lnSpc>
            </a:pPr>
            <a:r>
              <a:rPr lang="en-US" sz="3999" spc="-39">
                <a:solidFill>
                  <a:srgbClr val="FFFFFF"/>
                </a:solidFill>
                <a:latin typeface="Assistant"/>
              </a:rPr>
              <a:t>La </a:t>
            </a:r>
            <a:r>
              <a:rPr lang="en-US" sz="3999" spc="-39">
                <a:solidFill>
                  <a:srgbClr val="FFFFFF"/>
                </a:solidFill>
                <a:latin typeface="Assistant Bold"/>
              </a:rPr>
              <a:t>VR no inmersiva</a:t>
            </a:r>
            <a:r>
              <a:rPr lang="en-US" sz="3999" spc="-39">
                <a:solidFill>
                  <a:srgbClr val="FFFFFF"/>
                </a:solidFill>
                <a:latin typeface="Assistant"/>
              </a:rPr>
              <a:t> es aquella que habitualmente muestra el entorno virtual en pantallas planas de dispositivos estándar como computadoras o teléfonos inteligentes.</a:t>
            </a:r>
          </a:p>
          <a:p>
            <a:pPr algn="l">
              <a:lnSpc>
                <a:spcPts val="5599"/>
              </a:lnSpc>
              <a:spcBef>
                <a:spcPct val="0"/>
              </a:spcBef>
            </a:pPr>
          </a:p>
        </p:txBody>
      </p:sp>
      <p:sp>
        <p:nvSpPr>
          <p:cNvPr name="TextBox 6" id="6"/>
          <p:cNvSpPr txBox="true"/>
          <p:nvPr/>
        </p:nvSpPr>
        <p:spPr>
          <a:xfrm rot="0">
            <a:off x="1028700" y="1028700"/>
            <a:ext cx="8426037" cy="755650"/>
          </a:xfrm>
          <a:prstGeom prst="rect">
            <a:avLst/>
          </a:prstGeom>
        </p:spPr>
        <p:txBody>
          <a:bodyPr anchor="t" rtlCol="false" tIns="0" lIns="0" bIns="0" rIns="0">
            <a:spAutoFit/>
          </a:bodyPr>
          <a:lstStyle/>
          <a:p>
            <a:pPr algn="l">
              <a:lnSpc>
                <a:spcPts val="5900"/>
              </a:lnSpc>
            </a:pPr>
            <a:r>
              <a:rPr lang="en-US" sz="5000">
                <a:solidFill>
                  <a:srgbClr val="FFFFFF"/>
                </a:solidFill>
                <a:latin typeface="HK Grotesk Bold"/>
              </a:rPr>
              <a:t>Realidad Virtual No Inmersiva</a:t>
            </a:r>
          </a:p>
        </p:txBody>
      </p:sp>
    </p:spTree>
  </p:cSld>
  <p:clrMapOvr>
    <a:masterClrMapping/>
  </p:clrMapOvr>
  <p:transition spd="fast">
    <p:cover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915148" y="1028700"/>
            <a:ext cx="8457705" cy="8013675"/>
          </a:xfrm>
          <a:custGeom>
            <a:avLst/>
            <a:gdLst/>
            <a:ahLst/>
            <a:cxnLst/>
            <a:rect r="r" b="b" t="t" l="l"/>
            <a:pathLst>
              <a:path h="8013675" w="8457705">
                <a:moveTo>
                  <a:pt x="0" y="0"/>
                </a:moveTo>
                <a:lnTo>
                  <a:pt x="8457704" y="0"/>
                </a:lnTo>
                <a:lnTo>
                  <a:pt x="8457704" y="8013675"/>
                </a:lnTo>
                <a:lnTo>
                  <a:pt x="0" y="8013675"/>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TextBox 6" id="6"/>
          <p:cNvSpPr txBox="true"/>
          <p:nvPr/>
        </p:nvSpPr>
        <p:spPr>
          <a:xfrm rot="0">
            <a:off x="3861293" y="4326890"/>
            <a:ext cx="10565414" cy="1642745"/>
          </a:xfrm>
          <a:prstGeom prst="rect">
            <a:avLst/>
          </a:prstGeom>
        </p:spPr>
        <p:txBody>
          <a:bodyPr anchor="t" rtlCol="false" tIns="0" lIns="0" bIns="0" rIns="0">
            <a:spAutoFit/>
          </a:bodyPr>
          <a:lstStyle/>
          <a:p>
            <a:pPr algn="ctr">
              <a:lnSpc>
                <a:spcPts val="6489"/>
              </a:lnSpc>
            </a:pPr>
            <a:r>
              <a:rPr lang="en-US" sz="5499">
                <a:solidFill>
                  <a:srgbClr val="FFFFFF"/>
                </a:solidFill>
                <a:latin typeface="HK Grotesk Bold"/>
              </a:rPr>
              <a:t>Revisión Sistemática</a:t>
            </a:r>
          </a:p>
          <a:p>
            <a:pPr algn="ctr">
              <a:lnSpc>
                <a:spcPts val="6489"/>
              </a:lnSpc>
            </a:pPr>
            <a:r>
              <a:rPr lang="en-US" sz="5499">
                <a:solidFill>
                  <a:srgbClr val="FFFFFF"/>
                </a:solidFill>
                <a:latin typeface="HK Grotesk Bold"/>
              </a:rPr>
              <a:t>de la Literatura</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819900" cy="10287000"/>
          </a:xfrm>
          <a:custGeom>
            <a:avLst/>
            <a:gdLst/>
            <a:ahLst/>
            <a:cxnLst/>
            <a:rect r="r" b="b" t="t" l="l"/>
            <a:pathLst>
              <a:path h="10287000" w="6819900">
                <a:moveTo>
                  <a:pt x="0" y="0"/>
                </a:moveTo>
                <a:lnTo>
                  <a:pt x="6819900" y="0"/>
                </a:lnTo>
                <a:lnTo>
                  <a:pt x="6819900" y="10287000"/>
                </a:lnTo>
                <a:lnTo>
                  <a:pt x="0" y="10287000"/>
                </a:lnTo>
                <a:lnTo>
                  <a:pt x="0" y="0"/>
                </a:lnTo>
                <a:close/>
              </a:path>
            </a:pathLst>
          </a:custGeom>
          <a:blipFill>
            <a:blip r:embed="rId2"/>
            <a:stretch>
              <a:fillRect l="-63199" t="0" r="-63199" b="0"/>
            </a:stretch>
          </a:blipFill>
          <a:ln cap="sq">
            <a:noFill/>
            <a:prstDash val="lgDash"/>
            <a:miter/>
          </a:ln>
        </p:spPr>
      </p:sp>
      <p:sp>
        <p:nvSpPr>
          <p:cNvPr name="TextBox 3" id="3"/>
          <p:cNvSpPr txBox="true"/>
          <p:nvPr/>
        </p:nvSpPr>
        <p:spPr>
          <a:xfrm rot="0">
            <a:off x="7685015" y="3197042"/>
            <a:ext cx="8524165" cy="561657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Se estudiaron investigaciones científicas publicadas desde 1996 hasta 2020 para </a:t>
            </a:r>
            <a:r>
              <a:rPr lang="en-US" sz="3999" spc="-39">
                <a:solidFill>
                  <a:srgbClr val="FFFFFF"/>
                </a:solidFill>
                <a:latin typeface="Assistant Bold"/>
              </a:rPr>
              <a:t>comprender</a:t>
            </a:r>
            <a:r>
              <a:rPr lang="en-US" sz="3999" spc="-39">
                <a:solidFill>
                  <a:srgbClr val="FFFFFF"/>
                </a:solidFill>
                <a:latin typeface="Assistant"/>
              </a:rPr>
              <a:t> que herramientas basadas en VR y AR se han creado hasta el momento en el ámbito académico, para </a:t>
            </a:r>
            <a:r>
              <a:rPr lang="en-US" sz="3999" spc="-39">
                <a:solidFill>
                  <a:srgbClr val="FFFFFF"/>
                </a:solidFill>
                <a:latin typeface="Assistant Bold"/>
              </a:rPr>
              <a:t>apoyar la enseñanza</a:t>
            </a:r>
            <a:r>
              <a:rPr lang="en-US" sz="3999" spc="-39">
                <a:solidFill>
                  <a:srgbClr val="FFFFFF"/>
                </a:solidFill>
                <a:latin typeface="Assistant"/>
              </a:rPr>
              <a:t> de la cristalografía.</a:t>
            </a:r>
          </a:p>
          <a:p>
            <a:pPr algn="l">
              <a:lnSpc>
                <a:spcPts val="6399"/>
              </a:lnSpc>
            </a:pPr>
          </a:p>
        </p:txBody>
      </p:sp>
      <p:sp>
        <p:nvSpPr>
          <p:cNvPr name="Freeform 4" id="4"/>
          <p:cNvSpPr/>
          <p:nvPr/>
        </p:nvSpPr>
        <p:spPr>
          <a:xfrm flipH="false" flipV="false" rot="0">
            <a:off x="11894601" y="8492912"/>
            <a:ext cx="1530776" cy="1530776"/>
          </a:xfrm>
          <a:custGeom>
            <a:avLst/>
            <a:gdLst/>
            <a:ahLst/>
            <a:cxnLst/>
            <a:rect r="r" b="b" t="t" l="l"/>
            <a:pathLst>
              <a:path h="1530776" w="1530776">
                <a:moveTo>
                  <a:pt x="0" y="0"/>
                </a:moveTo>
                <a:lnTo>
                  <a:pt x="1530777" y="0"/>
                </a:lnTo>
                <a:lnTo>
                  <a:pt x="1530777" y="1530776"/>
                </a:lnTo>
                <a:lnTo>
                  <a:pt x="0" y="1530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685015" y="771525"/>
            <a:ext cx="9949949" cy="1911731"/>
          </a:xfrm>
          <a:prstGeom prst="rect">
            <a:avLst/>
          </a:prstGeom>
        </p:spPr>
        <p:txBody>
          <a:bodyPr anchor="t" rtlCol="false" tIns="0" lIns="0" bIns="0" rIns="0">
            <a:spAutoFit/>
          </a:bodyPr>
          <a:lstStyle/>
          <a:p>
            <a:pPr algn="l">
              <a:lnSpc>
                <a:spcPts val="7551"/>
              </a:lnSpc>
            </a:pPr>
            <a:r>
              <a:rPr lang="en-US" sz="6399">
                <a:solidFill>
                  <a:srgbClr val="FFFFFF"/>
                </a:solidFill>
                <a:latin typeface="HK Grotesk Bold"/>
              </a:rPr>
              <a:t>Revisión Sistemática </a:t>
            </a:r>
          </a:p>
          <a:p>
            <a:pPr algn="l">
              <a:lnSpc>
                <a:spcPts val="7551"/>
              </a:lnSpc>
            </a:pPr>
            <a:r>
              <a:rPr lang="en-US" sz="6399">
                <a:solidFill>
                  <a:srgbClr val="FFFFFF"/>
                </a:solidFill>
                <a:latin typeface="HK Grotesk Bold"/>
              </a:rPr>
              <a:t>de la Literatura</a:t>
            </a:r>
          </a:p>
        </p:txBody>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577766"/>
            <a:ext cx="13063746" cy="6637020"/>
          </a:xfrm>
          <a:prstGeom prst="rect">
            <a:avLst/>
          </a:prstGeom>
        </p:spPr>
        <p:txBody>
          <a:bodyPr anchor="t" rtlCol="false" tIns="0" lIns="0" bIns="0" rIns="0">
            <a:spAutoFit/>
          </a:bodyPr>
          <a:lstStyle/>
          <a:p>
            <a:pPr algn="l" marL="777240" indent="-388620" lvl="1">
              <a:lnSpc>
                <a:spcPts val="6660"/>
              </a:lnSpc>
              <a:buFont typeface="Arial"/>
              <a:buChar char="•"/>
            </a:pPr>
            <a:r>
              <a:rPr lang="en-US" sz="3600">
                <a:solidFill>
                  <a:srgbClr val="000000"/>
                </a:solidFill>
                <a:latin typeface="HK Grotesk Bold"/>
              </a:rPr>
              <a:t>Introducción</a:t>
            </a:r>
          </a:p>
          <a:p>
            <a:pPr algn="l" marL="777240" indent="-388620" lvl="1">
              <a:lnSpc>
                <a:spcPts val="6660"/>
              </a:lnSpc>
              <a:buFont typeface="Arial"/>
              <a:buChar char="•"/>
            </a:pPr>
            <a:r>
              <a:rPr lang="en-US" sz="3600">
                <a:solidFill>
                  <a:srgbClr val="000000"/>
                </a:solidFill>
                <a:latin typeface="HK Grotesk Bold"/>
              </a:rPr>
              <a:t>Problemática Abordada</a:t>
            </a:r>
          </a:p>
          <a:p>
            <a:pPr algn="l" marL="777240" indent="-388620" lvl="1">
              <a:lnSpc>
                <a:spcPts val="6660"/>
              </a:lnSpc>
              <a:buFont typeface="Arial"/>
              <a:buChar char="•"/>
            </a:pPr>
            <a:r>
              <a:rPr lang="en-US" sz="3600">
                <a:solidFill>
                  <a:srgbClr val="000000"/>
                </a:solidFill>
                <a:latin typeface="HK Grotesk Bold"/>
              </a:rPr>
              <a:t>Realidad Virtual Inmersiva y No Inmersiva</a:t>
            </a:r>
          </a:p>
          <a:p>
            <a:pPr algn="l" marL="777240" indent="-388620" lvl="1">
              <a:lnSpc>
                <a:spcPts val="6660"/>
              </a:lnSpc>
              <a:buFont typeface="Arial"/>
              <a:buChar char="•"/>
            </a:pPr>
            <a:r>
              <a:rPr lang="en-US" sz="3600">
                <a:solidFill>
                  <a:srgbClr val="000000"/>
                </a:solidFill>
                <a:latin typeface="HK Grotesk Bold"/>
              </a:rPr>
              <a:t>Revisión Sistemática de la Literatura</a:t>
            </a:r>
          </a:p>
          <a:p>
            <a:pPr algn="l" marL="777240" indent="-388620" lvl="1">
              <a:lnSpc>
                <a:spcPts val="6660"/>
              </a:lnSpc>
              <a:buFont typeface="Arial"/>
              <a:buChar char="•"/>
            </a:pPr>
            <a:r>
              <a:rPr lang="en-US" sz="3600">
                <a:solidFill>
                  <a:srgbClr val="000000"/>
                </a:solidFill>
                <a:latin typeface="HK Grotesk Bold"/>
              </a:rPr>
              <a:t>Desarrollo del Entorno Virtual de Aprendizaje (VLE)</a:t>
            </a:r>
          </a:p>
          <a:p>
            <a:pPr algn="l" marL="777240" indent="-388620" lvl="1">
              <a:lnSpc>
                <a:spcPts val="6660"/>
              </a:lnSpc>
              <a:buFont typeface="Arial"/>
              <a:buChar char="•"/>
            </a:pPr>
            <a:r>
              <a:rPr lang="en-US" sz="3600">
                <a:solidFill>
                  <a:srgbClr val="000000"/>
                </a:solidFill>
                <a:latin typeface="HK Grotesk Bold"/>
              </a:rPr>
              <a:t>Caso de Uso y Resultados Obtenidos</a:t>
            </a:r>
          </a:p>
          <a:p>
            <a:pPr algn="l" marL="777240" indent="-388620" lvl="1">
              <a:lnSpc>
                <a:spcPts val="6660"/>
              </a:lnSpc>
              <a:buFont typeface="Arial"/>
              <a:buChar char="•"/>
            </a:pPr>
            <a:r>
              <a:rPr lang="en-US" sz="3600">
                <a:solidFill>
                  <a:srgbClr val="000000"/>
                </a:solidFill>
                <a:latin typeface="HK Grotesk Bold"/>
              </a:rPr>
              <a:t>Ventajas de los Laboratorios Virtuales</a:t>
            </a:r>
          </a:p>
          <a:p>
            <a:pPr algn="l" marL="777240" indent="-388620" lvl="1">
              <a:lnSpc>
                <a:spcPts val="6660"/>
              </a:lnSpc>
              <a:buFont typeface="Arial"/>
              <a:buChar char="•"/>
            </a:pPr>
            <a:r>
              <a:rPr lang="en-US" sz="3600">
                <a:solidFill>
                  <a:srgbClr val="000000"/>
                </a:solidFill>
                <a:latin typeface="HK Grotesk Bold"/>
              </a:rPr>
              <a:t>Conclusiones</a:t>
            </a:r>
          </a:p>
        </p:txBody>
      </p:sp>
      <p:sp>
        <p:nvSpPr>
          <p:cNvPr name="Freeform 3" id="3"/>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4" id="4"/>
          <p:cNvSpPr/>
          <p:nvPr/>
        </p:nvSpPr>
        <p:spPr>
          <a:xfrm flipH="false" flipV="false" rot="-3410887">
            <a:off x="11437878" y="3526852"/>
            <a:ext cx="1655395" cy="1568487"/>
          </a:xfrm>
          <a:custGeom>
            <a:avLst/>
            <a:gdLst/>
            <a:ahLst/>
            <a:cxnLst/>
            <a:rect r="r" b="b" t="t" l="l"/>
            <a:pathLst>
              <a:path h="1568487" w="1655395">
                <a:moveTo>
                  <a:pt x="0" y="0"/>
                </a:moveTo>
                <a:lnTo>
                  <a:pt x="1655395" y="0"/>
                </a:lnTo>
                <a:lnTo>
                  <a:pt x="1655395" y="1568487"/>
                </a:lnTo>
                <a:lnTo>
                  <a:pt x="0" y="1568487"/>
                </a:lnTo>
                <a:lnTo>
                  <a:pt x="0" y="0"/>
                </a:lnTo>
                <a:close/>
              </a:path>
            </a:pathLst>
          </a:custGeom>
          <a:blipFill>
            <a:blip r:embed="rId3"/>
            <a:stretch>
              <a:fillRect l="0" t="0" r="0" b="0"/>
            </a:stretch>
          </a:blipFill>
        </p:spPr>
      </p:sp>
      <p:sp>
        <p:nvSpPr>
          <p:cNvPr name="Freeform 5" id="5"/>
          <p:cNvSpPr/>
          <p:nvPr/>
        </p:nvSpPr>
        <p:spPr>
          <a:xfrm flipH="false" flipV="false" rot="-3378125">
            <a:off x="1207021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4"/>
            <a:stretch>
              <a:fillRect l="0" t="0" r="0" b="0"/>
            </a:stretch>
          </a:blipFill>
        </p:spPr>
      </p:sp>
      <p:sp>
        <p:nvSpPr>
          <p:cNvPr name="TextBox 6" id="6"/>
          <p:cNvSpPr txBox="true"/>
          <p:nvPr/>
        </p:nvSpPr>
        <p:spPr>
          <a:xfrm rot="0">
            <a:off x="1028700" y="970317"/>
            <a:ext cx="10014133" cy="1046170"/>
          </a:xfrm>
          <a:prstGeom prst="rect">
            <a:avLst/>
          </a:prstGeom>
        </p:spPr>
        <p:txBody>
          <a:bodyPr anchor="t" rtlCol="false" tIns="0" lIns="0" bIns="0" rIns="0">
            <a:spAutoFit/>
          </a:bodyPr>
          <a:lstStyle/>
          <a:p>
            <a:pPr algn="l" marL="0" indent="0" lvl="0">
              <a:lnSpc>
                <a:spcPts val="8115"/>
              </a:lnSpc>
              <a:spcBef>
                <a:spcPct val="0"/>
              </a:spcBef>
            </a:pPr>
            <a:r>
              <a:rPr lang="en-US" sz="6877">
                <a:solidFill>
                  <a:srgbClr val="4D1354">
                    <a:alpha val="60000"/>
                  </a:srgbClr>
                </a:solidFill>
                <a:latin typeface="HK Grotesk Bold"/>
              </a:rPr>
              <a:t>Índice</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TextBox 2" id="2"/>
          <p:cNvSpPr txBox="true"/>
          <p:nvPr/>
        </p:nvSpPr>
        <p:spPr>
          <a:xfrm rot="0">
            <a:off x="7685015" y="771525"/>
            <a:ext cx="9949949" cy="1911731"/>
          </a:xfrm>
          <a:prstGeom prst="rect">
            <a:avLst/>
          </a:prstGeom>
        </p:spPr>
        <p:txBody>
          <a:bodyPr anchor="t" rtlCol="false" tIns="0" lIns="0" bIns="0" rIns="0">
            <a:spAutoFit/>
          </a:bodyPr>
          <a:lstStyle/>
          <a:p>
            <a:pPr algn="l">
              <a:lnSpc>
                <a:spcPts val="7551"/>
              </a:lnSpc>
            </a:pPr>
            <a:r>
              <a:rPr lang="en-US" sz="6399">
                <a:solidFill>
                  <a:srgbClr val="FFFFFF"/>
                </a:solidFill>
                <a:latin typeface="HK Grotesk Bold"/>
              </a:rPr>
              <a:t>Revisión Sistemática </a:t>
            </a:r>
          </a:p>
          <a:p>
            <a:pPr algn="l">
              <a:lnSpc>
                <a:spcPts val="7551"/>
              </a:lnSpc>
            </a:pPr>
            <a:r>
              <a:rPr lang="en-US" sz="6399">
                <a:solidFill>
                  <a:srgbClr val="FFFFFF"/>
                </a:solidFill>
                <a:latin typeface="HK Grotesk Bold"/>
              </a:rPr>
              <a:t>de la Literatura</a:t>
            </a:r>
          </a:p>
        </p:txBody>
      </p:sp>
      <p:sp>
        <p:nvSpPr>
          <p:cNvPr name="Freeform 3" id="3"/>
          <p:cNvSpPr/>
          <p:nvPr/>
        </p:nvSpPr>
        <p:spPr>
          <a:xfrm flipH="false" flipV="false" rot="0">
            <a:off x="0" y="0"/>
            <a:ext cx="6819900" cy="10287000"/>
          </a:xfrm>
          <a:custGeom>
            <a:avLst/>
            <a:gdLst/>
            <a:ahLst/>
            <a:cxnLst/>
            <a:rect r="r" b="b" t="t" l="l"/>
            <a:pathLst>
              <a:path h="10287000" w="6819900">
                <a:moveTo>
                  <a:pt x="0" y="0"/>
                </a:moveTo>
                <a:lnTo>
                  <a:pt x="6819900" y="0"/>
                </a:lnTo>
                <a:lnTo>
                  <a:pt x="6819900" y="10287000"/>
                </a:lnTo>
                <a:lnTo>
                  <a:pt x="0" y="10287000"/>
                </a:lnTo>
                <a:lnTo>
                  <a:pt x="0" y="0"/>
                </a:lnTo>
                <a:close/>
              </a:path>
            </a:pathLst>
          </a:custGeom>
          <a:blipFill>
            <a:blip r:embed="rId2"/>
            <a:stretch>
              <a:fillRect l="-63199" t="0" r="-63199" b="0"/>
            </a:stretch>
          </a:blipFill>
          <a:ln cap="sq">
            <a:noFill/>
            <a:prstDash val="lgDash"/>
            <a:miter/>
          </a:ln>
        </p:spPr>
      </p:sp>
      <p:sp>
        <p:nvSpPr>
          <p:cNvPr name="TextBox 4" id="4"/>
          <p:cNvSpPr txBox="true"/>
          <p:nvPr/>
        </p:nvSpPr>
        <p:spPr>
          <a:xfrm rot="0">
            <a:off x="7685015" y="3197042"/>
            <a:ext cx="8655001" cy="561657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Se eligieron 13 publicaciones de un total de 79 resultados, todos obtenidos de dos bases de datos multidisciplinares: </a:t>
            </a:r>
            <a:r>
              <a:rPr lang="en-US" sz="3999" spc="-39">
                <a:solidFill>
                  <a:srgbClr val="FFFFFF"/>
                </a:solidFill>
                <a:latin typeface="Assistant Bold"/>
              </a:rPr>
              <a:t>Web of Science</a:t>
            </a:r>
            <a:r>
              <a:rPr lang="en-US" sz="3999" spc="-39">
                <a:solidFill>
                  <a:srgbClr val="FFFFFF"/>
                </a:solidFill>
                <a:latin typeface="Assistant"/>
              </a:rPr>
              <a:t> (WOS) y </a:t>
            </a:r>
            <a:r>
              <a:rPr lang="en-US" sz="3999" spc="-39">
                <a:solidFill>
                  <a:srgbClr val="FFFFFF"/>
                </a:solidFill>
                <a:latin typeface="Assistant Bold"/>
              </a:rPr>
              <a:t>Scopus</a:t>
            </a:r>
            <a:r>
              <a:rPr lang="en-US" sz="3999" spc="-39">
                <a:solidFill>
                  <a:srgbClr val="FFFFFF"/>
                </a:solidFill>
                <a:latin typeface="Assistant"/>
              </a:rPr>
              <a:t>.</a:t>
            </a:r>
          </a:p>
          <a:p>
            <a:pPr algn="l">
              <a:lnSpc>
                <a:spcPts val="6399"/>
              </a:lnSpc>
            </a:pPr>
          </a:p>
          <a:p>
            <a:pPr algn="l">
              <a:lnSpc>
                <a:spcPts val="6399"/>
              </a:lnSpc>
            </a:pPr>
            <a:r>
              <a:rPr lang="en-US" sz="3999" spc="-39">
                <a:solidFill>
                  <a:srgbClr val="FFFFFF"/>
                </a:solidFill>
                <a:latin typeface="Assistant"/>
              </a:rPr>
              <a:t>Todas las elecciones finales describen plataformas basadas en </a:t>
            </a:r>
            <a:r>
              <a:rPr lang="en-US" sz="3999" spc="-39">
                <a:solidFill>
                  <a:srgbClr val="FFFFFF"/>
                </a:solidFill>
                <a:latin typeface="Assistant Bold"/>
              </a:rPr>
              <a:t>VR</a:t>
            </a:r>
            <a:r>
              <a:rPr lang="en-US" sz="3999" spc="-39">
                <a:solidFill>
                  <a:srgbClr val="FFFFFF"/>
                </a:solidFill>
                <a:latin typeface="Assistant"/>
              </a:rPr>
              <a:t> y </a:t>
            </a:r>
            <a:r>
              <a:rPr lang="en-US" sz="3999" spc="-39">
                <a:solidFill>
                  <a:srgbClr val="FFFFFF"/>
                </a:solidFill>
                <a:latin typeface="Assistant Bold"/>
              </a:rPr>
              <a:t>AR</a:t>
            </a:r>
            <a:r>
              <a:rPr lang="en-US" sz="3999" spc="-39">
                <a:solidFill>
                  <a:srgbClr val="FFFFFF"/>
                </a:solidFill>
                <a:latin typeface="Assistant"/>
              </a:rPr>
              <a:t>.</a:t>
            </a:r>
          </a:p>
        </p:txBody>
      </p:sp>
    </p:spTree>
  </p:cSld>
  <p:clrMapOvr>
    <a:masterClrMapping/>
  </p:clrMapOvr>
  <p:transition spd="slow">
    <p:wipe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TextBox 2" id="2"/>
          <p:cNvSpPr txBox="true"/>
          <p:nvPr/>
        </p:nvSpPr>
        <p:spPr>
          <a:xfrm rot="0">
            <a:off x="7685015" y="771525"/>
            <a:ext cx="9949949" cy="1911731"/>
          </a:xfrm>
          <a:prstGeom prst="rect">
            <a:avLst/>
          </a:prstGeom>
        </p:spPr>
        <p:txBody>
          <a:bodyPr anchor="t" rtlCol="false" tIns="0" lIns="0" bIns="0" rIns="0">
            <a:spAutoFit/>
          </a:bodyPr>
          <a:lstStyle/>
          <a:p>
            <a:pPr algn="l">
              <a:lnSpc>
                <a:spcPts val="7551"/>
              </a:lnSpc>
            </a:pPr>
            <a:r>
              <a:rPr lang="en-US" sz="6399">
                <a:solidFill>
                  <a:srgbClr val="FFFFFF"/>
                </a:solidFill>
                <a:latin typeface="HK Grotesk Bold"/>
              </a:rPr>
              <a:t>Revisión Sistemática </a:t>
            </a:r>
          </a:p>
          <a:p>
            <a:pPr algn="l">
              <a:lnSpc>
                <a:spcPts val="7551"/>
              </a:lnSpc>
            </a:pPr>
            <a:r>
              <a:rPr lang="en-US" sz="6399">
                <a:solidFill>
                  <a:srgbClr val="FFFFFF"/>
                </a:solidFill>
                <a:latin typeface="HK Grotesk Bold"/>
              </a:rPr>
              <a:t>de la Literatura</a:t>
            </a:r>
          </a:p>
        </p:txBody>
      </p:sp>
      <p:sp>
        <p:nvSpPr>
          <p:cNvPr name="Freeform 3" id="3"/>
          <p:cNvSpPr/>
          <p:nvPr/>
        </p:nvSpPr>
        <p:spPr>
          <a:xfrm flipH="false" flipV="false" rot="0">
            <a:off x="0" y="0"/>
            <a:ext cx="6819900" cy="10287000"/>
          </a:xfrm>
          <a:custGeom>
            <a:avLst/>
            <a:gdLst/>
            <a:ahLst/>
            <a:cxnLst/>
            <a:rect r="r" b="b" t="t" l="l"/>
            <a:pathLst>
              <a:path h="10287000" w="6819900">
                <a:moveTo>
                  <a:pt x="0" y="0"/>
                </a:moveTo>
                <a:lnTo>
                  <a:pt x="6819900" y="0"/>
                </a:lnTo>
                <a:lnTo>
                  <a:pt x="6819900" y="10287000"/>
                </a:lnTo>
                <a:lnTo>
                  <a:pt x="0" y="10287000"/>
                </a:lnTo>
                <a:lnTo>
                  <a:pt x="0" y="0"/>
                </a:lnTo>
                <a:close/>
              </a:path>
            </a:pathLst>
          </a:custGeom>
          <a:blipFill>
            <a:blip r:embed="rId2"/>
            <a:stretch>
              <a:fillRect l="-63199" t="0" r="-63199" b="0"/>
            </a:stretch>
          </a:blipFill>
          <a:ln cap="sq">
            <a:noFill/>
            <a:prstDash val="lgDash"/>
            <a:miter/>
          </a:ln>
        </p:spPr>
      </p:sp>
      <p:sp>
        <p:nvSpPr>
          <p:cNvPr name="TextBox 4" id="4"/>
          <p:cNvSpPr txBox="true"/>
          <p:nvPr/>
        </p:nvSpPr>
        <p:spPr>
          <a:xfrm rot="0">
            <a:off x="7685015" y="3197042"/>
            <a:ext cx="8524165" cy="6426200"/>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En base a estas investigaciones, se ha desarrollado un Entorno Virtual de Aprendizaje que busca </a:t>
            </a:r>
            <a:r>
              <a:rPr lang="en-US" sz="3999" spc="-39">
                <a:solidFill>
                  <a:srgbClr val="FFFFFF"/>
                </a:solidFill>
                <a:latin typeface="Assistant Bold"/>
              </a:rPr>
              <a:t>mejorar la enseñanza</a:t>
            </a:r>
            <a:r>
              <a:rPr lang="en-US" sz="3999" spc="-39">
                <a:solidFill>
                  <a:srgbClr val="FFFFFF"/>
                </a:solidFill>
                <a:latin typeface="Assistant"/>
              </a:rPr>
              <a:t> en estudiantes de ingeniería que se acerquen al aprendizaje de las 14 redes de Bravais, concepto básico de cristalografía.</a:t>
            </a:r>
          </a:p>
          <a:p>
            <a:pPr algn="l">
              <a:lnSpc>
                <a:spcPts val="6399"/>
              </a:lnSpc>
            </a:pPr>
          </a:p>
        </p:txBody>
      </p:sp>
    </p:spTree>
  </p:cSld>
  <p:clrMapOvr>
    <a:masterClrMapping/>
  </p:clrMapOvr>
  <p:transition spd="slow">
    <p:wipe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915148" y="1028700"/>
            <a:ext cx="8457705" cy="8013675"/>
          </a:xfrm>
          <a:custGeom>
            <a:avLst/>
            <a:gdLst/>
            <a:ahLst/>
            <a:cxnLst/>
            <a:rect r="r" b="b" t="t" l="l"/>
            <a:pathLst>
              <a:path h="8013675" w="8457705">
                <a:moveTo>
                  <a:pt x="0" y="0"/>
                </a:moveTo>
                <a:lnTo>
                  <a:pt x="8457704" y="0"/>
                </a:lnTo>
                <a:lnTo>
                  <a:pt x="8457704" y="8013675"/>
                </a:lnTo>
                <a:lnTo>
                  <a:pt x="0" y="8013675"/>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3861293" y="4326890"/>
            <a:ext cx="10565414" cy="1642745"/>
          </a:xfrm>
          <a:prstGeom prst="rect">
            <a:avLst/>
          </a:prstGeom>
        </p:spPr>
        <p:txBody>
          <a:bodyPr anchor="t" rtlCol="false" tIns="0" lIns="0" bIns="0" rIns="0">
            <a:spAutoFit/>
          </a:bodyPr>
          <a:lstStyle/>
          <a:p>
            <a:pPr algn="ctr">
              <a:lnSpc>
                <a:spcPts val="6489"/>
              </a:lnSpc>
            </a:pPr>
            <a:r>
              <a:rPr lang="en-US" sz="5499">
                <a:solidFill>
                  <a:srgbClr val="FFFFFF"/>
                </a:solidFill>
                <a:latin typeface="HK Grotesk Bold"/>
              </a:rPr>
              <a:t>Desarrollo del Entorno </a:t>
            </a:r>
          </a:p>
          <a:p>
            <a:pPr algn="ctr">
              <a:lnSpc>
                <a:spcPts val="6489"/>
              </a:lnSpc>
            </a:pPr>
            <a:r>
              <a:rPr lang="en-US" sz="5499">
                <a:solidFill>
                  <a:srgbClr val="FFFFFF"/>
                </a:solidFill>
                <a:latin typeface="HK Grotesk Bold"/>
              </a:rPr>
              <a:t>Virtual de Aprendizaje</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44274" t="0" r="-44274" b="0"/>
            </a:stretch>
          </a:blipFill>
        </p:spPr>
      </p:sp>
      <p:sp>
        <p:nvSpPr>
          <p:cNvPr name="Freeform 3" id="3"/>
          <p:cNvSpPr/>
          <p:nvPr/>
        </p:nvSpPr>
        <p:spPr>
          <a:xfrm flipH="false" flipV="false" rot="0">
            <a:off x="6581413" y="8490235"/>
            <a:ext cx="746945" cy="1107331"/>
          </a:xfrm>
          <a:custGeom>
            <a:avLst/>
            <a:gdLst/>
            <a:ahLst/>
            <a:cxnLst/>
            <a:rect r="r" b="b" t="t" l="l"/>
            <a:pathLst>
              <a:path h="1107331" w="746945">
                <a:moveTo>
                  <a:pt x="0" y="0"/>
                </a:moveTo>
                <a:lnTo>
                  <a:pt x="746945" y="0"/>
                </a:lnTo>
                <a:lnTo>
                  <a:pt x="746945" y="1107331"/>
                </a:lnTo>
                <a:lnTo>
                  <a:pt x="0" y="11073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357115" y="8490235"/>
            <a:ext cx="2353079" cy="1107331"/>
          </a:xfrm>
          <a:custGeom>
            <a:avLst/>
            <a:gdLst/>
            <a:ahLst/>
            <a:cxnLst/>
            <a:rect r="r" b="b" t="t" l="l"/>
            <a:pathLst>
              <a:path h="1107331" w="2353079">
                <a:moveTo>
                  <a:pt x="0" y="0"/>
                </a:moveTo>
                <a:lnTo>
                  <a:pt x="2353080" y="0"/>
                </a:lnTo>
                <a:lnTo>
                  <a:pt x="2353080" y="1107331"/>
                </a:lnTo>
                <a:lnTo>
                  <a:pt x="0" y="11073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48800" y="876300"/>
            <a:ext cx="8409682" cy="1667511"/>
          </a:xfrm>
          <a:prstGeom prst="rect">
            <a:avLst/>
          </a:prstGeom>
        </p:spPr>
        <p:txBody>
          <a:bodyPr anchor="t" rtlCol="false" tIns="0" lIns="0" bIns="0" rIns="0">
            <a:spAutoFit/>
          </a:bodyPr>
          <a:lstStyle/>
          <a:p>
            <a:pPr algn="l">
              <a:lnSpc>
                <a:spcPts val="6400"/>
              </a:lnSpc>
            </a:pPr>
            <a:r>
              <a:rPr lang="en-US" sz="6400">
                <a:solidFill>
                  <a:srgbClr val="FFFFFF"/>
                </a:solidFill>
                <a:latin typeface="HK Grotesk Bold"/>
              </a:rPr>
              <a:t>Desarrollo del Entorno Virtual de Aprendizaje</a:t>
            </a:r>
          </a:p>
        </p:txBody>
      </p:sp>
      <p:sp>
        <p:nvSpPr>
          <p:cNvPr name="TextBox 6" id="6"/>
          <p:cNvSpPr txBox="true"/>
          <p:nvPr/>
        </p:nvSpPr>
        <p:spPr>
          <a:xfrm rot="0">
            <a:off x="848800" y="3115269"/>
            <a:ext cx="8295200" cy="4806950"/>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El VLE desarrollado por los autores se presenta como una aplicación basada en </a:t>
            </a:r>
            <a:r>
              <a:rPr lang="en-US" sz="3999" spc="-39">
                <a:solidFill>
                  <a:srgbClr val="FFFFFF"/>
                </a:solidFill>
                <a:latin typeface="Assistant Bold"/>
              </a:rPr>
              <a:t>NIVR </a:t>
            </a:r>
            <a:r>
              <a:rPr lang="en-US" sz="3999" spc="-39">
                <a:solidFill>
                  <a:srgbClr val="FFFFFF"/>
                </a:solidFill>
                <a:latin typeface="Assistant"/>
              </a:rPr>
              <a:t>que se ejecuta en un PC, realizándose la interacción entre el usuario y la aplicación mediante un teclado y un mouse.</a:t>
            </a:r>
          </a:p>
        </p:txBody>
      </p:sp>
    </p:spTree>
  </p:cSld>
  <p:clrMapOvr>
    <a:masterClrMapping/>
  </p:clrMapOvr>
  <p:transition spd="fast">
    <p:cover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44274" t="0" r="-44274" b="0"/>
            </a:stretch>
          </a:blipFill>
        </p:spPr>
      </p:sp>
      <p:sp>
        <p:nvSpPr>
          <p:cNvPr name="TextBox 3" id="3"/>
          <p:cNvSpPr txBox="true"/>
          <p:nvPr/>
        </p:nvSpPr>
        <p:spPr>
          <a:xfrm rot="0">
            <a:off x="848800" y="876300"/>
            <a:ext cx="8409682" cy="1667511"/>
          </a:xfrm>
          <a:prstGeom prst="rect">
            <a:avLst/>
          </a:prstGeom>
        </p:spPr>
        <p:txBody>
          <a:bodyPr anchor="t" rtlCol="false" tIns="0" lIns="0" bIns="0" rIns="0">
            <a:spAutoFit/>
          </a:bodyPr>
          <a:lstStyle/>
          <a:p>
            <a:pPr algn="l">
              <a:lnSpc>
                <a:spcPts val="6400"/>
              </a:lnSpc>
            </a:pPr>
            <a:r>
              <a:rPr lang="en-US" sz="6400">
                <a:solidFill>
                  <a:srgbClr val="FFFFFF"/>
                </a:solidFill>
                <a:latin typeface="HK Grotesk Bold"/>
              </a:rPr>
              <a:t>Desarrollo del Entorno Virtual de Aprendizaje</a:t>
            </a:r>
          </a:p>
        </p:txBody>
      </p:sp>
      <p:sp>
        <p:nvSpPr>
          <p:cNvPr name="TextBox 4" id="4"/>
          <p:cNvSpPr txBox="true"/>
          <p:nvPr/>
        </p:nvSpPr>
        <p:spPr>
          <a:xfrm rot="0">
            <a:off x="848800" y="3115269"/>
            <a:ext cx="8524165" cy="601662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Esta aplicación tiene apariencia similar a un videojuego en </a:t>
            </a:r>
            <a:r>
              <a:rPr lang="en-US" sz="3999" spc="-39">
                <a:solidFill>
                  <a:srgbClr val="FFFFFF"/>
                </a:solidFill>
                <a:latin typeface="Assistant Bold"/>
              </a:rPr>
              <a:t>primera persona</a:t>
            </a:r>
            <a:r>
              <a:rPr lang="en-US" sz="3999" spc="-39">
                <a:solidFill>
                  <a:srgbClr val="FFFFFF"/>
                </a:solidFill>
                <a:latin typeface="Assistant"/>
              </a:rPr>
              <a:t>, en el que el usuario puede explorar libremente las instalaciones del museo/laboratorio virtual.</a:t>
            </a:r>
          </a:p>
          <a:p>
            <a:pPr algn="l">
              <a:lnSpc>
                <a:spcPts val="3200"/>
              </a:lnSpc>
            </a:pPr>
          </a:p>
          <a:p>
            <a:pPr algn="l">
              <a:lnSpc>
                <a:spcPts val="6399"/>
              </a:lnSpc>
            </a:pPr>
            <a:r>
              <a:rPr lang="en-US" sz="3999" spc="-39">
                <a:solidFill>
                  <a:srgbClr val="FFFFFF"/>
                </a:solidFill>
                <a:latin typeface="Assistant"/>
              </a:rPr>
              <a:t>A continuación, se detallan los pasos seguidos para su </a:t>
            </a:r>
            <a:r>
              <a:rPr lang="en-US" sz="3999" spc="-39">
                <a:solidFill>
                  <a:srgbClr val="FFFFFF"/>
                </a:solidFill>
                <a:latin typeface="Assistant Bold"/>
              </a:rPr>
              <a:t>construcción</a:t>
            </a:r>
            <a:r>
              <a:rPr lang="en-US" sz="3999" spc="-39">
                <a:solidFill>
                  <a:srgbClr val="FFFFFF"/>
                </a:solidFill>
                <a:latin typeface="Assistant"/>
              </a:rPr>
              <a:t>.</a:t>
            </a:r>
          </a:p>
        </p:txBody>
      </p:sp>
    </p:spTree>
  </p:cSld>
  <p:clrMapOvr>
    <a:masterClrMapping/>
  </p:clrMapOvr>
  <p:transition spd="slow">
    <p:wipe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44274" t="0" r="-44274" b="0"/>
            </a:stretch>
          </a:blipFill>
        </p:spPr>
      </p:sp>
      <p:sp>
        <p:nvSpPr>
          <p:cNvPr name="TextBox 3" id="3"/>
          <p:cNvSpPr txBox="true"/>
          <p:nvPr/>
        </p:nvSpPr>
        <p:spPr>
          <a:xfrm rot="0">
            <a:off x="848800" y="876300"/>
            <a:ext cx="8409682" cy="1667511"/>
          </a:xfrm>
          <a:prstGeom prst="rect">
            <a:avLst/>
          </a:prstGeom>
        </p:spPr>
        <p:txBody>
          <a:bodyPr anchor="t" rtlCol="false" tIns="0" lIns="0" bIns="0" rIns="0">
            <a:spAutoFit/>
          </a:bodyPr>
          <a:lstStyle/>
          <a:p>
            <a:pPr algn="l">
              <a:lnSpc>
                <a:spcPts val="6400"/>
              </a:lnSpc>
            </a:pPr>
            <a:r>
              <a:rPr lang="en-US" sz="6400">
                <a:solidFill>
                  <a:srgbClr val="FFFFFF"/>
                </a:solidFill>
                <a:latin typeface="HK Grotesk Bold"/>
              </a:rPr>
              <a:t>Desarrollo del Entorno Virtual de Aprendizaje</a:t>
            </a:r>
          </a:p>
        </p:txBody>
      </p:sp>
      <p:sp>
        <p:nvSpPr>
          <p:cNvPr name="TextBox 4" id="4"/>
          <p:cNvSpPr txBox="true"/>
          <p:nvPr/>
        </p:nvSpPr>
        <p:spPr>
          <a:xfrm rot="0">
            <a:off x="848800" y="3115269"/>
            <a:ext cx="8671356" cy="628967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La </a:t>
            </a:r>
            <a:r>
              <a:rPr lang="en-US" sz="3999" spc="-39">
                <a:solidFill>
                  <a:srgbClr val="FFFFFF"/>
                </a:solidFill>
                <a:latin typeface="Assistant Bold"/>
              </a:rPr>
              <a:t>primera etapa</a:t>
            </a:r>
            <a:r>
              <a:rPr lang="en-US" sz="3999" spc="-39">
                <a:solidFill>
                  <a:srgbClr val="FFFFFF"/>
                </a:solidFill>
                <a:latin typeface="Assistant"/>
              </a:rPr>
              <a:t> de desarrollo ha consistido en definir detalladamente los parámetros de diseño del VLE.</a:t>
            </a:r>
          </a:p>
          <a:p>
            <a:pPr algn="l">
              <a:lnSpc>
                <a:spcPts val="3200"/>
              </a:lnSpc>
            </a:pPr>
          </a:p>
          <a:p>
            <a:pPr algn="l">
              <a:lnSpc>
                <a:spcPts val="6399"/>
              </a:lnSpc>
            </a:pPr>
            <a:r>
              <a:rPr lang="en-US" sz="3999" spc="-39">
                <a:solidFill>
                  <a:srgbClr val="FFFFFF"/>
                </a:solidFill>
                <a:latin typeface="Assistant"/>
              </a:rPr>
              <a:t>Entre ellos: </a:t>
            </a:r>
          </a:p>
          <a:p>
            <a:pPr algn="l" marL="755652" indent="-377826" lvl="1">
              <a:lnSpc>
                <a:spcPts val="5250"/>
              </a:lnSpc>
              <a:buFont typeface="Arial"/>
              <a:buChar char="•"/>
            </a:pPr>
            <a:r>
              <a:rPr lang="en-US" sz="3500" spc="-35">
                <a:solidFill>
                  <a:srgbClr val="FFFFFF"/>
                </a:solidFill>
                <a:latin typeface="Assistant"/>
              </a:rPr>
              <a:t>¿Cómo </a:t>
            </a:r>
            <a:r>
              <a:rPr lang="en-US" sz="3500" spc="-35">
                <a:solidFill>
                  <a:srgbClr val="FFFFFF"/>
                </a:solidFill>
                <a:latin typeface="Assistant Bold"/>
              </a:rPr>
              <a:t>interactuará </a:t>
            </a:r>
            <a:r>
              <a:rPr lang="en-US" sz="3500" spc="-35">
                <a:solidFill>
                  <a:srgbClr val="FFFFFF"/>
                </a:solidFill>
                <a:latin typeface="Assistant"/>
              </a:rPr>
              <a:t>el usuario?</a:t>
            </a:r>
          </a:p>
          <a:p>
            <a:pPr algn="l" marL="755652" indent="-377826" lvl="1">
              <a:lnSpc>
                <a:spcPts val="5250"/>
              </a:lnSpc>
              <a:buFont typeface="Arial"/>
              <a:buChar char="•"/>
            </a:pPr>
            <a:r>
              <a:rPr lang="en-US" sz="3500" spc="-35">
                <a:solidFill>
                  <a:srgbClr val="FFFFFF"/>
                </a:solidFill>
                <a:latin typeface="Assistant"/>
              </a:rPr>
              <a:t>¿Qué </a:t>
            </a:r>
            <a:r>
              <a:rPr lang="en-US" sz="3500" spc="-35">
                <a:solidFill>
                  <a:srgbClr val="FFFFFF"/>
                </a:solidFill>
                <a:latin typeface="Assistant Bold"/>
              </a:rPr>
              <a:t>forma </a:t>
            </a:r>
            <a:r>
              <a:rPr lang="en-US" sz="3500" spc="-35">
                <a:solidFill>
                  <a:srgbClr val="FFFFFF"/>
                </a:solidFill>
                <a:latin typeface="Assistant"/>
              </a:rPr>
              <a:t>tendrá el entorno virtual?</a:t>
            </a:r>
          </a:p>
          <a:p>
            <a:pPr algn="l" marL="755652" indent="-377826" lvl="1">
              <a:lnSpc>
                <a:spcPts val="5250"/>
              </a:lnSpc>
              <a:buFont typeface="Arial"/>
              <a:buChar char="•"/>
            </a:pPr>
            <a:r>
              <a:rPr lang="en-US" sz="3500" spc="-35">
                <a:solidFill>
                  <a:srgbClr val="FFFFFF"/>
                </a:solidFill>
                <a:latin typeface="Assistant"/>
              </a:rPr>
              <a:t>¿Qué conceptos se pretenden </a:t>
            </a:r>
            <a:r>
              <a:rPr lang="en-US" sz="3500" spc="-35">
                <a:solidFill>
                  <a:srgbClr val="FFFFFF"/>
                </a:solidFill>
                <a:latin typeface="Assistant Bold"/>
              </a:rPr>
              <a:t>enseñar</a:t>
            </a:r>
            <a:r>
              <a:rPr lang="en-US" sz="3500" spc="-35">
                <a:solidFill>
                  <a:srgbClr val="FFFFFF"/>
                </a:solidFill>
                <a:latin typeface="Assistant"/>
              </a:rPr>
              <a:t>?</a:t>
            </a:r>
          </a:p>
          <a:p>
            <a:pPr algn="l" marL="755652" indent="-377826" lvl="1">
              <a:lnSpc>
                <a:spcPts val="5250"/>
              </a:lnSpc>
              <a:buFont typeface="Arial"/>
              <a:buChar char="•"/>
            </a:pPr>
            <a:r>
              <a:rPr lang="en-US" sz="3500" spc="-35">
                <a:solidFill>
                  <a:srgbClr val="FFFFFF"/>
                </a:solidFill>
                <a:latin typeface="Assistant"/>
              </a:rPr>
              <a:t>¿Qué </a:t>
            </a:r>
            <a:r>
              <a:rPr lang="en-US" sz="3500" spc="-35">
                <a:solidFill>
                  <a:srgbClr val="FFFFFF"/>
                </a:solidFill>
                <a:latin typeface="Assistant Bold"/>
              </a:rPr>
              <a:t>hardware </a:t>
            </a:r>
            <a:r>
              <a:rPr lang="en-US" sz="3500" spc="-35">
                <a:solidFill>
                  <a:srgbClr val="FFFFFF"/>
                </a:solidFill>
                <a:latin typeface="Assistant"/>
              </a:rPr>
              <a:t>va a requerir?</a:t>
            </a:r>
          </a:p>
        </p:txBody>
      </p:sp>
    </p:spTree>
  </p:cSld>
  <p:clrMapOvr>
    <a:masterClrMapping/>
  </p:clrMapOvr>
  <p:transition spd="slow">
    <p:wipe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3444026" y="8250043"/>
            <a:ext cx="3333712" cy="1008257"/>
          </a:xfrm>
          <a:custGeom>
            <a:avLst/>
            <a:gdLst/>
            <a:ahLst/>
            <a:cxnLst/>
            <a:rect r="r" b="b" t="t" l="l"/>
            <a:pathLst>
              <a:path h="1008257" w="3333712">
                <a:moveTo>
                  <a:pt x="0" y="0"/>
                </a:moveTo>
                <a:lnTo>
                  <a:pt x="3333712" y="0"/>
                </a:lnTo>
                <a:lnTo>
                  <a:pt x="3333712" y="1008257"/>
                </a:lnTo>
                <a:lnTo>
                  <a:pt x="0" y="1008257"/>
                </a:lnTo>
                <a:lnTo>
                  <a:pt x="0" y="0"/>
                </a:lnTo>
                <a:close/>
              </a:path>
            </a:pathLst>
          </a:custGeom>
          <a:blipFill>
            <a:blip r:embed="rId3"/>
            <a:stretch>
              <a:fillRect l="0" t="-110156" r="0" b="-120484"/>
            </a:stretch>
          </a:blipFill>
        </p:spPr>
      </p:sp>
      <p:sp>
        <p:nvSpPr>
          <p:cNvPr name="Freeform 3" id="3"/>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4"/>
            <a:stretch>
              <a:fillRect l="-75998" t="0" r="-37557" b="0"/>
            </a:stretch>
          </a:blipFill>
        </p:spPr>
      </p:sp>
      <p:sp>
        <p:nvSpPr>
          <p:cNvPr name="TextBox 4" id="4"/>
          <p:cNvSpPr txBox="true"/>
          <p:nvPr/>
        </p:nvSpPr>
        <p:spPr>
          <a:xfrm rot="0">
            <a:off x="848800" y="876300"/>
            <a:ext cx="8409682" cy="1667511"/>
          </a:xfrm>
          <a:prstGeom prst="rect">
            <a:avLst/>
          </a:prstGeom>
        </p:spPr>
        <p:txBody>
          <a:bodyPr anchor="t" rtlCol="false" tIns="0" lIns="0" bIns="0" rIns="0">
            <a:spAutoFit/>
          </a:bodyPr>
          <a:lstStyle/>
          <a:p>
            <a:pPr algn="l">
              <a:lnSpc>
                <a:spcPts val="6400"/>
              </a:lnSpc>
            </a:pPr>
            <a:r>
              <a:rPr lang="en-US" sz="6400">
                <a:solidFill>
                  <a:srgbClr val="FFFFFF"/>
                </a:solidFill>
                <a:latin typeface="HK Grotesk Bold"/>
              </a:rPr>
              <a:t>Desarrollo del Entorno Virtual de Aprendizaje</a:t>
            </a:r>
          </a:p>
        </p:txBody>
      </p:sp>
      <p:sp>
        <p:nvSpPr>
          <p:cNvPr name="TextBox 5" id="5"/>
          <p:cNvSpPr txBox="true"/>
          <p:nvPr/>
        </p:nvSpPr>
        <p:spPr>
          <a:xfrm rot="0">
            <a:off x="848800" y="3115269"/>
            <a:ext cx="8524165" cy="439737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La </a:t>
            </a:r>
            <a:r>
              <a:rPr lang="en-US" sz="3999" spc="-39">
                <a:solidFill>
                  <a:srgbClr val="FFFFFF"/>
                </a:solidFill>
                <a:latin typeface="Assistant Bold"/>
              </a:rPr>
              <a:t>segunda etapa</a:t>
            </a:r>
            <a:r>
              <a:rPr lang="en-US" sz="3999" spc="-39">
                <a:solidFill>
                  <a:srgbClr val="FFFFFF"/>
                </a:solidFill>
                <a:latin typeface="Assistant"/>
              </a:rPr>
              <a:t> se basa en el </a:t>
            </a:r>
            <a:r>
              <a:rPr lang="en-US" sz="3999" spc="-39">
                <a:solidFill>
                  <a:srgbClr val="FFFFFF"/>
                </a:solidFill>
                <a:latin typeface="Assistant Bold"/>
              </a:rPr>
              <a:t>modelado </a:t>
            </a:r>
            <a:r>
              <a:rPr lang="en-US" sz="3999" spc="-39">
                <a:solidFill>
                  <a:srgbClr val="FFFFFF"/>
                </a:solidFill>
                <a:latin typeface="Assistant"/>
              </a:rPr>
              <a:t>tridimensional del mundo virtual y todos sus elementos asociados.</a:t>
            </a:r>
          </a:p>
          <a:p>
            <a:pPr algn="l">
              <a:lnSpc>
                <a:spcPts val="3200"/>
              </a:lnSpc>
            </a:pPr>
          </a:p>
          <a:p>
            <a:pPr algn="l">
              <a:lnSpc>
                <a:spcPts val="6399"/>
              </a:lnSpc>
            </a:pPr>
            <a:r>
              <a:rPr lang="en-US" sz="3999" spc="-39">
                <a:solidFill>
                  <a:srgbClr val="FFFFFF"/>
                </a:solidFill>
                <a:latin typeface="Assistant"/>
              </a:rPr>
              <a:t>Para ello se utilizó el programa 3DS Max (versión 2019, Autodesk).</a:t>
            </a:r>
          </a:p>
        </p:txBody>
      </p:sp>
    </p:spTree>
  </p:cSld>
  <p:clrMapOvr>
    <a:masterClrMapping/>
  </p:clrMapOvr>
  <p:transition spd="slow">
    <p:wipe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3677953" y="7785085"/>
            <a:ext cx="3143887" cy="2095924"/>
          </a:xfrm>
          <a:custGeom>
            <a:avLst/>
            <a:gdLst/>
            <a:ahLst/>
            <a:cxnLst/>
            <a:rect r="r" b="b" t="t" l="l"/>
            <a:pathLst>
              <a:path h="2095924" w="3143887">
                <a:moveTo>
                  <a:pt x="0" y="0"/>
                </a:moveTo>
                <a:lnTo>
                  <a:pt x="3143886" y="0"/>
                </a:lnTo>
                <a:lnTo>
                  <a:pt x="3143886" y="2095924"/>
                </a:lnTo>
                <a:lnTo>
                  <a:pt x="0" y="2095924"/>
                </a:lnTo>
                <a:lnTo>
                  <a:pt x="0" y="0"/>
                </a:lnTo>
                <a:close/>
              </a:path>
            </a:pathLst>
          </a:custGeom>
          <a:blipFill>
            <a:blip r:embed="rId3"/>
            <a:stretch>
              <a:fillRect l="0" t="0" r="0" b="0"/>
            </a:stretch>
          </a:blipFill>
        </p:spPr>
      </p:sp>
      <p:sp>
        <p:nvSpPr>
          <p:cNvPr name="Freeform 3" id="3"/>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4"/>
            <a:stretch>
              <a:fillRect l="-3106" t="-11111" r="-145033" b="0"/>
            </a:stretch>
          </a:blipFill>
        </p:spPr>
      </p:sp>
      <p:sp>
        <p:nvSpPr>
          <p:cNvPr name="TextBox 4" id="4"/>
          <p:cNvSpPr txBox="true"/>
          <p:nvPr/>
        </p:nvSpPr>
        <p:spPr>
          <a:xfrm rot="0">
            <a:off x="848800" y="876300"/>
            <a:ext cx="8409682" cy="1667511"/>
          </a:xfrm>
          <a:prstGeom prst="rect">
            <a:avLst/>
          </a:prstGeom>
        </p:spPr>
        <p:txBody>
          <a:bodyPr anchor="t" rtlCol="false" tIns="0" lIns="0" bIns="0" rIns="0">
            <a:spAutoFit/>
          </a:bodyPr>
          <a:lstStyle/>
          <a:p>
            <a:pPr algn="l">
              <a:lnSpc>
                <a:spcPts val="6400"/>
              </a:lnSpc>
            </a:pPr>
            <a:r>
              <a:rPr lang="en-US" sz="6400">
                <a:solidFill>
                  <a:srgbClr val="FFFFFF"/>
                </a:solidFill>
                <a:latin typeface="HK Grotesk Bold"/>
              </a:rPr>
              <a:t>Desarrollo del Entorno Virtual de Aprendizaje</a:t>
            </a:r>
          </a:p>
        </p:txBody>
      </p:sp>
      <p:sp>
        <p:nvSpPr>
          <p:cNvPr name="TextBox 5" id="5"/>
          <p:cNvSpPr txBox="true"/>
          <p:nvPr/>
        </p:nvSpPr>
        <p:spPr>
          <a:xfrm rot="0">
            <a:off x="848800" y="3115269"/>
            <a:ext cx="8546130" cy="439737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La </a:t>
            </a:r>
            <a:r>
              <a:rPr lang="en-US" sz="3999" spc="-39">
                <a:solidFill>
                  <a:srgbClr val="FFFFFF"/>
                </a:solidFill>
                <a:latin typeface="Assistant Bold"/>
              </a:rPr>
              <a:t>última fase</a:t>
            </a:r>
            <a:r>
              <a:rPr lang="en-US" sz="3999" spc="-39">
                <a:solidFill>
                  <a:srgbClr val="FFFFFF"/>
                </a:solidFill>
                <a:latin typeface="Assistant"/>
              </a:rPr>
              <a:t> del desarrollo consistió en agregar toda la </a:t>
            </a:r>
            <a:r>
              <a:rPr lang="en-US" sz="3999" spc="-39">
                <a:solidFill>
                  <a:srgbClr val="FFFFFF"/>
                </a:solidFill>
                <a:latin typeface="Assistant Bold"/>
              </a:rPr>
              <a:t>funcionalidad</a:t>
            </a:r>
            <a:r>
              <a:rPr lang="en-US" sz="3999" spc="-39">
                <a:solidFill>
                  <a:srgbClr val="FFFFFF"/>
                </a:solidFill>
                <a:latin typeface="Assistant"/>
              </a:rPr>
              <a:t> para que el usuario se pueda mover e interactuar.</a:t>
            </a:r>
          </a:p>
          <a:p>
            <a:pPr algn="l">
              <a:lnSpc>
                <a:spcPts val="3200"/>
              </a:lnSpc>
            </a:pPr>
          </a:p>
          <a:p>
            <a:pPr algn="l">
              <a:lnSpc>
                <a:spcPts val="6399"/>
              </a:lnSpc>
            </a:pPr>
            <a:r>
              <a:rPr lang="en-US" sz="3999" spc="-39">
                <a:solidFill>
                  <a:srgbClr val="FFFFFF"/>
                </a:solidFill>
                <a:latin typeface="Assistant"/>
              </a:rPr>
              <a:t>Para ello se utilizó Unreal Engine 4 (versión 4.21, Epic Games).</a:t>
            </a:r>
          </a:p>
        </p:txBody>
      </p:sp>
    </p:spTree>
  </p:cSld>
  <p:clrMapOvr>
    <a:masterClrMapping/>
  </p:clrMapOvr>
  <p:transition spd="slow">
    <p:wipe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915148" y="1028700"/>
            <a:ext cx="8457705" cy="8013675"/>
          </a:xfrm>
          <a:custGeom>
            <a:avLst/>
            <a:gdLst/>
            <a:ahLst/>
            <a:cxnLst/>
            <a:rect r="r" b="b" t="t" l="l"/>
            <a:pathLst>
              <a:path h="8013675" w="8457705">
                <a:moveTo>
                  <a:pt x="0" y="0"/>
                </a:moveTo>
                <a:lnTo>
                  <a:pt x="8457704" y="0"/>
                </a:lnTo>
                <a:lnTo>
                  <a:pt x="8457704" y="8013675"/>
                </a:lnTo>
                <a:lnTo>
                  <a:pt x="0" y="8013675"/>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3861293" y="4326890"/>
            <a:ext cx="10565414" cy="1642745"/>
          </a:xfrm>
          <a:prstGeom prst="rect">
            <a:avLst/>
          </a:prstGeom>
        </p:spPr>
        <p:txBody>
          <a:bodyPr anchor="t" rtlCol="false" tIns="0" lIns="0" bIns="0" rIns="0">
            <a:spAutoFit/>
          </a:bodyPr>
          <a:lstStyle/>
          <a:p>
            <a:pPr algn="ctr">
              <a:lnSpc>
                <a:spcPts val="6489"/>
              </a:lnSpc>
            </a:pPr>
            <a:r>
              <a:rPr lang="en-US" sz="5499">
                <a:solidFill>
                  <a:srgbClr val="FFFFFF"/>
                </a:solidFill>
                <a:latin typeface="HK Grotesk Bold"/>
              </a:rPr>
              <a:t>Caso de Uso y</a:t>
            </a:r>
          </a:p>
          <a:p>
            <a:pPr algn="ctr">
              <a:lnSpc>
                <a:spcPts val="6489"/>
              </a:lnSpc>
            </a:pPr>
            <a:r>
              <a:rPr lang="en-US" sz="5499">
                <a:solidFill>
                  <a:srgbClr val="FFFFFF"/>
                </a:solidFill>
                <a:latin typeface="HK Grotesk Bold"/>
              </a:rPr>
              <a:t>Resultados Obtenidos</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44274" t="0" r="-44274" b="0"/>
            </a:stretch>
          </a:blipFill>
        </p:spPr>
      </p:sp>
      <p:sp>
        <p:nvSpPr>
          <p:cNvPr name="TextBox 3" id="3"/>
          <p:cNvSpPr txBox="true"/>
          <p:nvPr/>
        </p:nvSpPr>
        <p:spPr>
          <a:xfrm rot="0">
            <a:off x="848800" y="876300"/>
            <a:ext cx="8409682" cy="1667511"/>
          </a:xfrm>
          <a:prstGeom prst="rect">
            <a:avLst/>
          </a:prstGeom>
        </p:spPr>
        <p:txBody>
          <a:bodyPr anchor="t" rtlCol="false" tIns="0" lIns="0" bIns="0" rIns="0">
            <a:spAutoFit/>
          </a:bodyPr>
          <a:lstStyle/>
          <a:p>
            <a:pPr algn="l">
              <a:lnSpc>
                <a:spcPts val="6400"/>
              </a:lnSpc>
            </a:pPr>
            <a:r>
              <a:rPr lang="en-US" sz="6400">
                <a:solidFill>
                  <a:srgbClr val="FFFFFF"/>
                </a:solidFill>
                <a:latin typeface="HK Grotesk Bold"/>
              </a:rPr>
              <a:t>Caso de Uso y Resultados Obtenidos</a:t>
            </a:r>
          </a:p>
        </p:txBody>
      </p:sp>
      <p:sp>
        <p:nvSpPr>
          <p:cNvPr name="TextBox 4" id="4"/>
          <p:cNvSpPr txBox="true"/>
          <p:nvPr/>
        </p:nvSpPr>
        <p:spPr>
          <a:xfrm rot="0">
            <a:off x="848800" y="3115269"/>
            <a:ext cx="8802192" cy="601662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El uso del VLE actualmente se está implementando en las clases de </a:t>
            </a:r>
            <a:r>
              <a:rPr lang="en-US" sz="3999" spc="-39">
                <a:solidFill>
                  <a:srgbClr val="FFFFFF"/>
                </a:solidFill>
                <a:latin typeface="Assistant Bold"/>
              </a:rPr>
              <a:t>Ciencias de Materiales</a:t>
            </a:r>
            <a:r>
              <a:rPr lang="en-US" sz="3999" spc="-39">
                <a:solidFill>
                  <a:srgbClr val="FFFFFF"/>
                </a:solidFill>
                <a:latin typeface="Assistant"/>
              </a:rPr>
              <a:t> que reciben los estudiantes de segundo año de Ingeniería Mecánica de la Universidad Católica de Ávila (España).</a:t>
            </a:r>
          </a:p>
          <a:p>
            <a:pPr algn="l">
              <a:lnSpc>
                <a:spcPts val="3200"/>
              </a:lnSpc>
            </a:pPr>
          </a:p>
          <a:p>
            <a:pPr algn="l">
              <a:lnSpc>
                <a:spcPts val="6399"/>
              </a:lnSpc>
            </a:pPr>
            <a:r>
              <a:rPr lang="en-US" sz="3999" spc="-39">
                <a:solidFill>
                  <a:srgbClr val="FFFFFF"/>
                </a:solidFill>
                <a:latin typeface="Assistant"/>
              </a:rPr>
              <a:t>Para determinar su </a:t>
            </a:r>
            <a:r>
              <a:rPr lang="en-US" sz="3999" spc="-39">
                <a:solidFill>
                  <a:srgbClr val="FFFFFF"/>
                </a:solidFill>
                <a:latin typeface="Assistant Bold"/>
              </a:rPr>
              <a:t>efectividad, </a:t>
            </a:r>
            <a:r>
              <a:rPr lang="en-US" sz="3999" spc="-39">
                <a:solidFill>
                  <a:srgbClr val="FFFFFF"/>
                </a:solidFill>
                <a:latin typeface="Assistant"/>
              </a:rPr>
              <a:t>se realizó lo siguiente:</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915148" y="1028700"/>
            <a:ext cx="8457705" cy="8013675"/>
          </a:xfrm>
          <a:custGeom>
            <a:avLst/>
            <a:gdLst/>
            <a:ahLst/>
            <a:cxnLst/>
            <a:rect r="r" b="b" t="t" l="l"/>
            <a:pathLst>
              <a:path h="8013675" w="8457705">
                <a:moveTo>
                  <a:pt x="0" y="0"/>
                </a:moveTo>
                <a:lnTo>
                  <a:pt x="8457704" y="0"/>
                </a:lnTo>
                <a:lnTo>
                  <a:pt x="8457704" y="8013675"/>
                </a:lnTo>
                <a:lnTo>
                  <a:pt x="0" y="8013675"/>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3861293" y="4620260"/>
            <a:ext cx="10565414" cy="1056005"/>
          </a:xfrm>
          <a:prstGeom prst="rect">
            <a:avLst/>
          </a:prstGeom>
        </p:spPr>
        <p:txBody>
          <a:bodyPr anchor="t" rtlCol="false" tIns="0" lIns="0" bIns="0" rIns="0">
            <a:spAutoFit/>
          </a:bodyPr>
          <a:lstStyle/>
          <a:p>
            <a:pPr algn="ctr">
              <a:lnSpc>
                <a:spcPts val="8259"/>
              </a:lnSpc>
            </a:pPr>
            <a:r>
              <a:rPr lang="en-US" sz="6999">
                <a:solidFill>
                  <a:srgbClr val="FFFFFF"/>
                </a:solidFill>
                <a:latin typeface="HK Grotesk Bold"/>
              </a:rPr>
              <a:t>Introducción</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Tree>
  </p:cSld>
  <p:clrMapOvr>
    <a:masterClrMapping/>
  </p:clrMapOvr>
  <p:transition spd="med">
    <p:fad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44274" t="0" r="-44274" b="0"/>
            </a:stretch>
          </a:blipFill>
        </p:spPr>
      </p:sp>
      <p:sp>
        <p:nvSpPr>
          <p:cNvPr name="TextBox 3" id="3"/>
          <p:cNvSpPr txBox="true"/>
          <p:nvPr/>
        </p:nvSpPr>
        <p:spPr>
          <a:xfrm rot="0">
            <a:off x="848800" y="876300"/>
            <a:ext cx="8409682" cy="1667511"/>
          </a:xfrm>
          <a:prstGeom prst="rect">
            <a:avLst/>
          </a:prstGeom>
        </p:spPr>
        <p:txBody>
          <a:bodyPr anchor="t" rtlCol="false" tIns="0" lIns="0" bIns="0" rIns="0">
            <a:spAutoFit/>
          </a:bodyPr>
          <a:lstStyle/>
          <a:p>
            <a:pPr algn="l">
              <a:lnSpc>
                <a:spcPts val="6400"/>
              </a:lnSpc>
            </a:pPr>
            <a:r>
              <a:rPr lang="en-US" sz="6400">
                <a:solidFill>
                  <a:srgbClr val="FFFFFF"/>
                </a:solidFill>
                <a:latin typeface="HK Grotesk Bold"/>
              </a:rPr>
              <a:t>Caso de Uso y Resultados Obtenidos</a:t>
            </a:r>
          </a:p>
        </p:txBody>
      </p:sp>
      <p:sp>
        <p:nvSpPr>
          <p:cNvPr name="TextBox 4" id="4"/>
          <p:cNvSpPr txBox="true"/>
          <p:nvPr/>
        </p:nvSpPr>
        <p:spPr>
          <a:xfrm rot="0">
            <a:off x="848800" y="3115269"/>
            <a:ext cx="8802192" cy="5207000"/>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En una </a:t>
            </a:r>
            <a:r>
              <a:rPr lang="en-US" sz="3999" spc="-39">
                <a:solidFill>
                  <a:srgbClr val="FFFFFF"/>
                </a:solidFill>
                <a:latin typeface="Assistant Bold"/>
              </a:rPr>
              <a:t>primera instancia</a:t>
            </a:r>
            <a:r>
              <a:rPr lang="en-US" sz="3999" spc="-39">
                <a:solidFill>
                  <a:srgbClr val="FFFFFF"/>
                </a:solidFill>
                <a:latin typeface="Assistant"/>
              </a:rPr>
              <a:t> el profesor dictó una clase teórica del tema Redes de Bravais, de unas 2 horas de duración.</a:t>
            </a:r>
          </a:p>
          <a:p>
            <a:pPr algn="l">
              <a:lnSpc>
                <a:spcPts val="3200"/>
              </a:lnSpc>
            </a:pPr>
          </a:p>
          <a:p>
            <a:pPr algn="l">
              <a:lnSpc>
                <a:spcPts val="6399"/>
              </a:lnSpc>
            </a:pPr>
            <a:r>
              <a:rPr lang="en-US" sz="3999" spc="-39">
                <a:solidFill>
                  <a:srgbClr val="FFFFFF"/>
                </a:solidFill>
                <a:latin typeface="Assistant"/>
              </a:rPr>
              <a:t>Los estudiantes hicieron uso de la herramienta </a:t>
            </a:r>
            <a:r>
              <a:rPr lang="en-US" sz="3999" spc="-39">
                <a:solidFill>
                  <a:srgbClr val="FFFFFF"/>
                </a:solidFill>
                <a:latin typeface="Assistant Bold"/>
              </a:rPr>
              <a:t>VLE</a:t>
            </a:r>
            <a:r>
              <a:rPr lang="en-US" sz="3999" spc="-39">
                <a:solidFill>
                  <a:srgbClr val="FFFFFF"/>
                </a:solidFill>
                <a:latin typeface="Assistant"/>
              </a:rPr>
              <a:t> en el aula y en sus hogares.</a:t>
            </a:r>
          </a:p>
        </p:txBody>
      </p:sp>
    </p:spTree>
  </p:cSld>
  <p:clrMapOvr>
    <a:masterClrMapping/>
  </p:clrMapOvr>
  <p:transition spd="slow">
    <p:wipe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3"/>
            <a:stretch>
              <a:fillRect l="-44274" t="0" r="-44274" b="0"/>
            </a:stretch>
          </a:blipFill>
        </p:spPr>
      </p:sp>
      <p:sp>
        <p:nvSpPr>
          <p:cNvPr name="TextBox 3" id="3"/>
          <p:cNvSpPr txBox="true"/>
          <p:nvPr/>
        </p:nvSpPr>
        <p:spPr>
          <a:xfrm rot="0">
            <a:off x="848800" y="876300"/>
            <a:ext cx="8409682" cy="1667511"/>
          </a:xfrm>
          <a:prstGeom prst="rect">
            <a:avLst/>
          </a:prstGeom>
        </p:spPr>
        <p:txBody>
          <a:bodyPr anchor="t" rtlCol="false" tIns="0" lIns="0" bIns="0" rIns="0">
            <a:spAutoFit/>
          </a:bodyPr>
          <a:lstStyle/>
          <a:p>
            <a:pPr algn="l">
              <a:lnSpc>
                <a:spcPts val="6400"/>
              </a:lnSpc>
            </a:pPr>
            <a:r>
              <a:rPr lang="en-US" sz="6400">
                <a:solidFill>
                  <a:srgbClr val="FFFFFF"/>
                </a:solidFill>
                <a:latin typeface="HK Grotesk Bold"/>
              </a:rPr>
              <a:t>Caso de Uso y Resultados Obtenidos</a:t>
            </a:r>
          </a:p>
        </p:txBody>
      </p:sp>
      <p:sp>
        <p:nvSpPr>
          <p:cNvPr name="TextBox 4" id="4"/>
          <p:cNvSpPr txBox="true"/>
          <p:nvPr/>
        </p:nvSpPr>
        <p:spPr>
          <a:xfrm rot="0">
            <a:off x="848800" y="3105744"/>
            <a:ext cx="8802192" cy="6584958"/>
          </a:xfrm>
          <a:prstGeom prst="rect">
            <a:avLst/>
          </a:prstGeom>
        </p:spPr>
        <p:txBody>
          <a:bodyPr anchor="t" rtlCol="false" tIns="0" lIns="0" bIns="0" rIns="0">
            <a:spAutoFit/>
          </a:bodyPr>
          <a:lstStyle/>
          <a:p>
            <a:pPr algn="l">
              <a:lnSpc>
                <a:spcPts val="6400"/>
              </a:lnSpc>
            </a:pPr>
            <a:r>
              <a:rPr lang="en-US" sz="4000" spc="-40">
                <a:solidFill>
                  <a:srgbClr val="FFFFFF"/>
                </a:solidFill>
                <a:latin typeface="Assistant"/>
              </a:rPr>
              <a:t>Luego, formaron equipos de 2 a 4 personas para </a:t>
            </a:r>
            <a:r>
              <a:rPr lang="en-US" sz="4000" spc="-40">
                <a:solidFill>
                  <a:srgbClr val="FFFFFF"/>
                </a:solidFill>
                <a:latin typeface="Assistant Bold"/>
              </a:rPr>
              <a:t>resolver </a:t>
            </a:r>
            <a:r>
              <a:rPr lang="en-US" sz="4000" spc="-40">
                <a:solidFill>
                  <a:srgbClr val="FFFFFF"/>
                </a:solidFill>
                <a:latin typeface="Assistant"/>
              </a:rPr>
              <a:t>un ejercicio durante aproximadamente dos horas.</a:t>
            </a:r>
          </a:p>
          <a:p>
            <a:pPr algn="l">
              <a:lnSpc>
                <a:spcPts val="3200"/>
              </a:lnSpc>
            </a:pPr>
          </a:p>
          <a:p>
            <a:pPr algn="l">
              <a:lnSpc>
                <a:spcPts val="6400"/>
              </a:lnSpc>
            </a:pPr>
            <a:r>
              <a:rPr lang="en-US" sz="4000" spc="-40">
                <a:solidFill>
                  <a:srgbClr val="FFFFFF"/>
                </a:solidFill>
                <a:latin typeface="Assistant"/>
              </a:rPr>
              <a:t>Por último, respondieron una </a:t>
            </a:r>
            <a:r>
              <a:rPr lang="en-US" sz="4000" spc="-40">
                <a:solidFill>
                  <a:srgbClr val="FFFFFF"/>
                </a:solidFill>
                <a:latin typeface="Assistant Bold"/>
              </a:rPr>
              <a:t>encuesta </a:t>
            </a:r>
            <a:r>
              <a:rPr lang="en-US" sz="4000" spc="-40">
                <a:solidFill>
                  <a:srgbClr val="FFFFFF"/>
                </a:solidFill>
                <a:latin typeface="Assistant"/>
              </a:rPr>
              <a:t>donde los investigadores evaluaban:</a:t>
            </a:r>
          </a:p>
          <a:p>
            <a:pPr algn="l">
              <a:lnSpc>
                <a:spcPts val="960"/>
              </a:lnSpc>
            </a:pPr>
          </a:p>
          <a:p>
            <a:pPr algn="l" marL="755651" indent="-377825" lvl="1">
              <a:lnSpc>
                <a:spcPts val="5250"/>
              </a:lnSpc>
              <a:buFont typeface="Arial"/>
              <a:buChar char="•"/>
            </a:pPr>
            <a:r>
              <a:rPr lang="en-US" sz="3500" spc="-35">
                <a:solidFill>
                  <a:srgbClr val="FFFFFF"/>
                </a:solidFill>
                <a:latin typeface="Assistant"/>
              </a:rPr>
              <a:t>Efectividad de la capacitación.</a:t>
            </a:r>
          </a:p>
          <a:p>
            <a:pPr algn="l" marL="755651" indent="-377825" lvl="1">
              <a:lnSpc>
                <a:spcPts val="5250"/>
              </a:lnSpc>
              <a:buFont typeface="Arial"/>
              <a:buChar char="•"/>
            </a:pPr>
            <a:r>
              <a:rPr lang="en-US" sz="3500" spc="-35">
                <a:solidFill>
                  <a:srgbClr val="FFFFFF"/>
                </a:solidFill>
                <a:latin typeface="Assistant"/>
              </a:rPr>
              <a:t>Aceptación por parte de los estudiantes.</a:t>
            </a:r>
          </a:p>
          <a:p>
            <a:pPr algn="l" marL="755651" indent="-377825" lvl="1">
              <a:lnSpc>
                <a:spcPts val="5250"/>
              </a:lnSpc>
              <a:buFont typeface="Arial"/>
              <a:buChar char="•"/>
            </a:pPr>
            <a:r>
              <a:rPr lang="en-US" sz="3500" spc="-35">
                <a:solidFill>
                  <a:srgbClr val="FFFFFF"/>
                </a:solidFill>
                <a:latin typeface="Assistant"/>
              </a:rPr>
              <a:t>Aspectos del programa a mejorar.</a:t>
            </a:r>
          </a:p>
        </p:txBody>
      </p:sp>
    </p:spTree>
  </p:cSld>
  <p:clrMapOvr>
    <a:masterClrMapping/>
  </p:clrMapOvr>
  <p:transition spd="slow">
    <p:wipe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915148" y="1028700"/>
            <a:ext cx="8457705" cy="8013675"/>
          </a:xfrm>
          <a:custGeom>
            <a:avLst/>
            <a:gdLst/>
            <a:ahLst/>
            <a:cxnLst/>
            <a:rect r="r" b="b" t="t" l="l"/>
            <a:pathLst>
              <a:path h="8013675" w="8457705">
                <a:moveTo>
                  <a:pt x="0" y="0"/>
                </a:moveTo>
                <a:lnTo>
                  <a:pt x="8457704" y="0"/>
                </a:lnTo>
                <a:lnTo>
                  <a:pt x="8457704" y="8013675"/>
                </a:lnTo>
                <a:lnTo>
                  <a:pt x="0" y="8013675"/>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3861293" y="4326890"/>
            <a:ext cx="10565414" cy="1642745"/>
          </a:xfrm>
          <a:prstGeom prst="rect">
            <a:avLst/>
          </a:prstGeom>
        </p:spPr>
        <p:txBody>
          <a:bodyPr anchor="t" rtlCol="false" tIns="0" lIns="0" bIns="0" rIns="0">
            <a:spAutoFit/>
          </a:bodyPr>
          <a:lstStyle/>
          <a:p>
            <a:pPr algn="ctr">
              <a:lnSpc>
                <a:spcPts val="6489"/>
              </a:lnSpc>
            </a:pPr>
            <a:r>
              <a:rPr lang="en-US" sz="5499">
                <a:solidFill>
                  <a:srgbClr val="FFFFFF"/>
                </a:solidFill>
                <a:latin typeface="HK Grotesk Bold"/>
              </a:rPr>
              <a:t>Ventajas de los</a:t>
            </a:r>
          </a:p>
          <a:p>
            <a:pPr algn="ctr">
              <a:lnSpc>
                <a:spcPts val="6489"/>
              </a:lnSpc>
            </a:pPr>
            <a:r>
              <a:rPr lang="en-US" sz="5499">
                <a:solidFill>
                  <a:srgbClr val="FFFFFF"/>
                </a:solidFill>
                <a:latin typeface="HK Grotesk Bold"/>
              </a:rPr>
              <a:t>Laboratorios Virtuales</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819900" cy="10287000"/>
          </a:xfrm>
          <a:custGeom>
            <a:avLst/>
            <a:gdLst/>
            <a:ahLst/>
            <a:cxnLst/>
            <a:rect r="r" b="b" t="t" l="l"/>
            <a:pathLst>
              <a:path h="10287000" w="6819900">
                <a:moveTo>
                  <a:pt x="0" y="0"/>
                </a:moveTo>
                <a:lnTo>
                  <a:pt x="6819900" y="0"/>
                </a:lnTo>
                <a:lnTo>
                  <a:pt x="6819900" y="10287000"/>
                </a:lnTo>
                <a:lnTo>
                  <a:pt x="0" y="10287000"/>
                </a:lnTo>
                <a:lnTo>
                  <a:pt x="0" y="0"/>
                </a:lnTo>
                <a:close/>
              </a:path>
            </a:pathLst>
          </a:custGeom>
          <a:blipFill>
            <a:blip r:embed="rId2"/>
            <a:stretch>
              <a:fillRect l="-104096" t="0" r="-22302" b="0"/>
            </a:stretch>
          </a:blipFill>
        </p:spPr>
      </p:sp>
      <p:sp>
        <p:nvSpPr>
          <p:cNvPr name="TextBox 3" id="3"/>
          <p:cNvSpPr txBox="true"/>
          <p:nvPr/>
        </p:nvSpPr>
        <p:spPr>
          <a:xfrm rot="0">
            <a:off x="7685015" y="771525"/>
            <a:ext cx="9949949" cy="1911731"/>
          </a:xfrm>
          <a:prstGeom prst="rect">
            <a:avLst/>
          </a:prstGeom>
        </p:spPr>
        <p:txBody>
          <a:bodyPr anchor="t" rtlCol="false" tIns="0" lIns="0" bIns="0" rIns="0">
            <a:spAutoFit/>
          </a:bodyPr>
          <a:lstStyle/>
          <a:p>
            <a:pPr algn="l">
              <a:lnSpc>
                <a:spcPts val="7551"/>
              </a:lnSpc>
            </a:pPr>
            <a:r>
              <a:rPr lang="en-US" sz="6399">
                <a:solidFill>
                  <a:srgbClr val="FFFFFF"/>
                </a:solidFill>
                <a:latin typeface="HK Grotesk Bold"/>
              </a:rPr>
              <a:t>Ventajas de los Laboratorios Virtuales</a:t>
            </a:r>
          </a:p>
        </p:txBody>
      </p:sp>
      <p:sp>
        <p:nvSpPr>
          <p:cNvPr name="TextBox 4" id="4"/>
          <p:cNvSpPr txBox="true"/>
          <p:nvPr/>
        </p:nvSpPr>
        <p:spPr>
          <a:xfrm rot="0">
            <a:off x="7685015" y="3197042"/>
            <a:ext cx="9949949" cy="5715000"/>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El uso de estas herramientas </a:t>
            </a:r>
            <a:r>
              <a:rPr lang="en-US" sz="3999" spc="-39">
                <a:solidFill>
                  <a:srgbClr val="FFFFFF"/>
                </a:solidFill>
                <a:latin typeface="Assistant Bold"/>
              </a:rPr>
              <a:t>resuelven </a:t>
            </a:r>
            <a:r>
              <a:rPr lang="en-US" sz="3999" spc="-39">
                <a:solidFill>
                  <a:srgbClr val="FFFFFF"/>
                </a:solidFill>
                <a:latin typeface="Assistant"/>
              </a:rPr>
              <a:t>situaciones difíciles frente a otros recursos: </a:t>
            </a:r>
          </a:p>
          <a:p>
            <a:pPr algn="l">
              <a:lnSpc>
                <a:spcPts val="4800"/>
              </a:lnSpc>
            </a:pPr>
          </a:p>
          <a:p>
            <a:pPr algn="l" marL="755651" indent="-377825" lvl="1">
              <a:lnSpc>
                <a:spcPts val="5600"/>
              </a:lnSpc>
              <a:buFont typeface="Arial"/>
              <a:buChar char="•"/>
            </a:pPr>
            <a:r>
              <a:rPr lang="en-US" sz="3500" spc="-35">
                <a:solidFill>
                  <a:srgbClr val="FFFFFF"/>
                </a:solidFill>
                <a:latin typeface="Assistant"/>
              </a:rPr>
              <a:t>E</a:t>
            </a:r>
            <a:r>
              <a:rPr lang="en-US" sz="3500" spc="-35">
                <a:solidFill>
                  <a:srgbClr val="FFFFFF"/>
                </a:solidFill>
                <a:latin typeface="Assistant"/>
              </a:rPr>
              <a:t>spacio.</a:t>
            </a:r>
          </a:p>
          <a:p>
            <a:pPr algn="l" marL="755651" indent="-377825" lvl="1">
              <a:lnSpc>
                <a:spcPts val="5600"/>
              </a:lnSpc>
              <a:buFont typeface="Arial"/>
              <a:buChar char="•"/>
            </a:pPr>
            <a:r>
              <a:rPr lang="en-US" sz="3500" spc="-35">
                <a:solidFill>
                  <a:srgbClr val="FFFFFF"/>
                </a:solidFill>
                <a:latin typeface="Assistant"/>
              </a:rPr>
              <a:t>Coste.</a:t>
            </a:r>
          </a:p>
          <a:p>
            <a:pPr algn="l" marL="755651" indent="-377825" lvl="1">
              <a:lnSpc>
                <a:spcPts val="5600"/>
              </a:lnSpc>
              <a:buFont typeface="Arial"/>
              <a:buChar char="•"/>
            </a:pPr>
            <a:r>
              <a:rPr lang="en-US" sz="3500" spc="-35">
                <a:solidFill>
                  <a:srgbClr val="FFFFFF"/>
                </a:solidFill>
                <a:latin typeface="Assistant"/>
              </a:rPr>
              <a:t>Peligros asociados a determinados experimentos.</a:t>
            </a:r>
          </a:p>
          <a:p>
            <a:pPr algn="l" marL="755651" indent="-377825" lvl="1">
              <a:lnSpc>
                <a:spcPts val="5600"/>
              </a:lnSpc>
              <a:buFont typeface="Arial"/>
              <a:buChar char="•"/>
            </a:pPr>
            <a:r>
              <a:rPr lang="en-US" sz="3500" spc="-35">
                <a:solidFill>
                  <a:srgbClr val="FFFFFF"/>
                </a:solidFill>
                <a:latin typeface="Assistant"/>
              </a:rPr>
              <a:t>Limitaciones en la representación visual.</a:t>
            </a:r>
          </a:p>
          <a:p>
            <a:pPr algn="l" marL="755651" indent="-377825" lvl="1">
              <a:lnSpc>
                <a:spcPts val="5600"/>
              </a:lnSpc>
              <a:buFont typeface="Arial"/>
              <a:buChar char="•"/>
            </a:pPr>
            <a:r>
              <a:rPr lang="en-US" sz="3500" spc="-35">
                <a:solidFill>
                  <a:srgbClr val="FFFFFF"/>
                </a:solidFill>
                <a:latin typeface="Assistant"/>
              </a:rPr>
              <a:t>Limitaciones geográficas o climáticas.</a:t>
            </a:r>
          </a:p>
        </p:txBody>
      </p:sp>
    </p:spTree>
  </p:cSld>
  <p:clrMapOvr>
    <a:masterClrMapping/>
  </p:clrMapOvr>
  <p:transition spd="fast">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915148" y="1028700"/>
            <a:ext cx="8457705" cy="8013675"/>
          </a:xfrm>
          <a:custGeom>
            <a:avLst/>
            <a:gdLst/>
            <a:ahLst/>
            <a:cxnLst/>
            <a:rect r="r" b="b" t="t" l="l"/>
            <a:pathLst>
              <a:path h="8013675" w="8457705">
                <a:moveTo>
                  <a:pt x="0" y="0"/>
                </a:moveTo>
                <a:lnTo>
                  <a:pt x="8457704" y="0"/>
                </a:lnTo>
                <a:lnTo>
                  <a:pt x="8457704" y="8013675"/>
                </a:lnTo>
                <a:lnTo>
                  <a:pt x="0" y="8013675"/>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3861293" y="4620260"/>
            <a:ext cx="10565414" cy="1056005"/>
          </a:xfrm>
          <a:prstGeom prst="rect">
            <a:avLst/>
          </a:prstGeom>
        </p:spPr>
        <p:txBody>
          <a:bodyPr anchor="t" rtlCol="false" tIns="0" lIns="0" bIns="0" rIns="0">
            <a:spAutoFit/>
          </a:bodyPr>
          <a:lstStyle/>
          <a:p>
            <a:pPr algn="ctr">
              <a:lnSpc>
                <a:spcPts val="8259"/>
              </a:lnSpc>
            </a:pPr>
            <a:r>
              <a:rPr lang="en-US" sz="6999">
                <a:solidFill>
                  <a:srgbClr val="FFFFFF"/>
                </a:solidFill>
                <a:latin typeface="HK Grotesk Bold"/>
              </a:rPr>
              <a:t>Conclusiones</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689718" y="1038225"/>
            <a:ext cx="12908564" cy="1056311"/>
          </a:xfrm>
          <a:prstGeom prst="rect">
            <a:avLst/>
          </a:prstGeom>
        </p:spPr>
        <p:txBody>
          <a:bodyPr anchor="t" rtlCol="false" tIns="0" lIns="0" bIns="0" rIns="0">
            <a:spAutoFit/>
          </a:bodyPr>
          <a:lstStyle/>
          <a:p>
            <a:pPr algn="ctr">
              <a:lnSpc>
                <a:spcPts val="8345"/>
              </a:lnSpc>
            </a:pPr>
            <a:r>
              <a:rPr lang="en-US" sz="7072">
                <a:solidFill>
                  <a:srgbClr val="000000"/>
                </a:solidFill>
                <a:latin typeface="HK Grotesk Bold"/>
              </a:rPr>
              <a:t>Conclusiones</a:t>
            </a:r>
          </a:p>
        </p:txBody>
      </p:sp>
      <p:grpSp>
        <p:nvGrpSpPr>
          <p:cNvPr name="Group 4" id="4"/>
          <p:cNvGrpSpPr/>
          <p:nvPr/>
        </p:nvGrpSpPr>
        <p:grpSpPr>
          <a:xfrm rot="0">
            <a:off x="1028700" y="2902148"/>
            <a:ext cx="4571175" cy="5863807"/>
            <a:chOff x="0" y="0"/>
            <a:chExt cx="6094901" cy="7818410"/>
          </a:xfrm>
        </p:grpSpPr>
        <p:sp>
          <p:nvSpPr>
            <p:cNvPr name="TextBox 5" id="5"/>
            <p:cNvSpPr txBox="true"/>
            <p:nvPr/>
          </p:nvSpPr>
          <p:spPr>
            <a:xfrm rot="0">
              <a:off x="0" y="-38100"/>
              <a:ext cx="6094901" cy="1943100"/>
            </a:xfrm>
            <a:prstGeom prst="rect">
              <a:avLst/>
            </a:prstGeom>
          </p:spPr>
          <p:txBody>
            <a:bodyPr anchor="t" rtlCol="false" tIns="0" lIns="0" bIns="0" rIns="0">
              <a:spAutoFit/>
            </a:bodyPr>
            <a:lstStyle/>
            <a:p>
              <a:pPr algn="ctr">
                <a:lnSpc>
                  <a:spcPts val="5850"/>
                </a:lnSpc>
              </a:pPr>
              <a:r>
                <a:rPr lang="en-US" sz="4500">
                  <a:solidFill>
                    <a:srgbClr val="731F7D"/>
                  </a:solidFill>
                  <a:latin typeface="Halant Medium"/>
                </a:rPr>
                <a:t>Escasos usos de estas tecnologías</a:t>
              </a:r>
            </a:p>
          </p:txBody>
        </p:sp>
        <p:sp>
          <p:nvSpPr>
            <p:cNvPr name="TextBox 6" id="6"/>
            <p:cNvSpPr txBox="true"/>
            <p:nvPr/>
          </p:nvSpPr>
          <p:spPr>
            <a:xfrm rot="0">
              <a:off x="0" y="2322485"/>
              <a:ext cx="6094901" cy="5495925"/>
            </a:xfrm>
            <a:prstGeom prst="rect">
              <a:avLst/>
            </a:prstGeom>
          </p:spPr>
          <p:txBody>
            <a:bodyPr anchor="t" rtlCol="false" tIns="0" lIns="0" bIns="0" rIns="0">
              <a:spAutoFit/>
            </a:bodyPr>
            <a:lstStyle/>
            <a:p>
              <a:pPr algn="ctr">
                <a:lnSpc>
                  <a:spcPts val="3600"/>
                </a:lnSpc>
              </a:pPr>
              <a:r>
                <a:rPr lang="en-US" sz="3000" spc="-30">
                  <a:solidFill>
                    <a:srgbClr val="000000"/>
                  </a:solidFill>
                  <a:latin typeface="Assistant"/>
                </a:rPr>
                <a:t>A pesar de la actual expansión tanto de la VR como de la AR en muchos campos, en el entorno de la enseñanza de la cristalografía, todavía son escasos los trabajos realizados con estas tecnologías.</a:t>
              </a:r>
            </a:p>
          </p:txBody>
        </p:sp>
      </p:grpSp>
      <p:sp>
        <p:nvSpPr>
          <p:cNvPr name="Freeform 7" id="7"/>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Tree>
  </p:cSld>
  <p:clrMapOvr>
    <a:masterClrMapping/>
  </p:clrMapOvr>
  <p:transition spd="fast">
    <p:cover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689718" y="1038225"/>
            <a:ext cx="12908564" cy="1056311"/>
          </a:xfrm>
          <a:prstGeom prst="rect">
            <a:avLst/>
          </a:prstGeom>
        </p:spPr>
        <p:txBody>
          <a:bodyPr anchor="t" rtlCol="false" tIns="0" lIns="0" bIns="0" rIns="0">
            <a:spAutoFit/>
          </a:bodyPr>
          <a:lstStyle/>
          <a:p>
            <a:pPr algn="ctr">
              <a:lnSpc>
                <a:spcPts val="8345"/>
              </a:lnSpc>
            </a:pPr>
            <a:r>
              <a:rPr lang="en-US" sz="7072">
                <a:solidFill>
                  <a:srgbClr val="000000"/>
                </a:solidFill>
                <a:latin typeface="HK Grotesk Bold"/>
              </a:rPr>
              <a:t>Conclusiones</a:t>
            </a:r>
          </a:p>
        </p:txBody>
      </p:sp>
      <p:grpSp>
        <p:nvGrpSpPr>
          <p:cNvPr name="Group 4" id="4"/>
          <p:cNvGrpSpPr/>
          <p:nvPr/>
        </p:nvGrpSpPr>
        <p:grpSpPr>
          <a:xfrm rot="0">
            <a:off x="1028700" y="2902148"/>
            <a:ext cx="4571175" cy="5863807"/>
            <a:chOff x="0" y="0"/>
            <a:chExt cx="6094901" cy="7818410"/>
          </a:xfrm>
        </p:grpSpPr>
        <p:sp>
          <p:nvSpPr>
            <p:cNvPr name="TextBox 5" id="5"/>
            <p:cNvSpPr txBox="true"/>
            <p:nvPr/>
          </p:nvSpPr>
          <p:spPr>
            <a:xfrm rot="0">
              <a:off x="0" y="-38100"/>
              <a:ext cx="6094901" cy="1943100"/>
            </a:xfrm>
            <a:prstGeom prst="rect">
              <a:avLst/>
            </a:prstGeom>
          </p:spPr>
          <p:txBody>
            <a:bodyPr anchor="t" rtlCol="false" tIns="0" lIns="0" bIns="0" rIns="0">
              <a:spAutoFit/>
            </a:bodyPr>
            <a:lstStyle/>
            <a:p>
              <a:pPr algn="ctr">
                <a:lnSpc>
                  <a:spcPts val="5850"/>
                </a:lnSpc>
              </a:pPr>
              <a:r>
                <a:rPr lang="en-US" sz="4500">
                  <a:solidFill>
                    <a:srgbClr val="731F7D"/>
                  </a:solidFill>
                  <a:latin typeface="Halant Medium"/>
                </a:rPr>
                <a:t>Escasos usos de estas tecnologías</a:t>
              </a:r>
            </a:p>
          </p:txBody>
        </p:sp>
        <p:sp>
          <p:nvSpPr>
            <p:cNvPr name="TextBox 6" id="6"/>
            <p:cNvSpPr txBox="true"/>
            <p:nvPr/>
          </p:nvSpPr>
          <p:spPr>
            <a:xfrm rot="0">
              <a:off x="0" y="2322485"/>
              <a:ext cx="6094901" cy="5495925"/>
            </a:xfrm>
            <a:prstGeom prst="rect">
              <a:avLst/>
            </a:prstGeom>
          </p:spPr>
          <p:txBody>
            <a:bodyPr anchor="t" rtlCol="false" tIns="0" lIns="0" bIns="0" rIns="0">
              <a:spAutoFit/>
            </a:bodyPr>
            <a:lstStyle/>
            <a:p>
              <a:pPr algn="ctr">
                <a:lnSpc>
                  <a:spcPts val="3600"/>
                </a:lnSpc>
              </a:pPr>
              <a:r>
                <a:rPr lang="en-US" sz="3000" spc="-30">
                  <a:solidFill>
                    <a:srgbClr val="000000"/>
                  </a:solidFill>
                  <a:latin typeface="Assistant"/>
                </a:rPr>
                <a:t>A pesar de la actual expansión tanto de la VR como de la AR en muchos campos, en el entorno de la enseñanza de la cristalografía, todavía son escasos los trabajos realizados con estas tecnologías.</a:t>
              </a:r>
            </a:p>
          </p:txBody>
        </p:sp>
      </p:grpSp>
      <p:grpSp>
        <p:nvGrpSpPr>
          <p:cNvPr name="Group 7" id="7"/>
          <p:cNvGrpSpPr/>
          <p:nvPr/>
        </p:nvGrpSpPr>
        <p:grpSpPr>
          <a:xfrm rot="0">
            <a:off x="6858412" y="2902148"/>
            <a:ext cx="4571175" cy="5844757"/>
            <a:chOff x="0" y="0"/>
            <a:chExt cx="6094901" cy="7793010"/>
          </a:xfrm>
        </p:grpSpPr>
        <p:sp>
          <p:nvSpPr>
            <p:cNvPr name="TextBox 8" id="8"/>
            <p:cNvSpPr txBox="true"/>
            <p:nvPr/>
          </p:nvSpPr>
          <p:spPr>
            <a:xfrm rot="0">
              <a:off x="0" y="-47625"/>
              <a:ext cx="6094901" cy="1927225"/>
            </a:xfrm>
            <a:prstGeom prst="rect">
              <a:avLst/>
            </a:prstGeom>
          </p:spPr>
          <p:txBody>
            <a:bodyPr anchor="t" rtlCol="false" tIns="0" lIns="0" bIns="0" rIns="0">
              <a:spAutoFit/>
            </a:bodyPr>
            <a:lstStyle/>
            <a:p>
              <a:pPr algn="ctr" marL="0" indent="0" lvl="0">
                <a:lnSpc>
                  <a:spcPts val="5849"/>
                </a:lnSpc>
                <a:spcBef>
                  <a:spcPct val="0"/>
                </a:spcBef>
              </a:pPr>
              <a:r>
                <a:rPr lang="en-US" sz="4499">
                  <a:solidFill>
                    <a:srgbClr val="731F7D"/>
                  </a:solidFill>
                  <a:latin typeface="Halant Medium"/>
                </a:rPr>
                <a:t>Desarrollo de los VLE algo complejo</a:t>
              </a:r>
            </a:p>
          </p:txBody>
        </p:sp>
        <p:sp>
          <p:nvSpPr>
            <p:cNvPr name="TextBox 9" id="9"/>
            <p:cNvSpPr txBox="true"/>
            <p:nvPr/>
          </p:nvSpPr>
          <p:spPr>
            <a:xfrm rot="0">
              <a:off x="0" y="2297085"/>
              <a:ext cx="6094901" cy="5495925"/>
            </a:xfrm>
            <a:prstGeom prst="rect">
              <a:avLst/>
            </a:prstGeom>
          </p:spPr>
          <p:txBody>
            <a:bodyPr anchor="t" rtlCol="false" tIns="0" lIns="0" bIns="0" rIns="0">
              <a:spAutoFit/>
            </a:bodyPr>
            <a:lstStyle/>
            <a:p>
              <a:pPr algn="ctr">
                <a:lnSpc>
                  <a:spcPts val="3600"/>
                </a:lnSpc>
              </a:pPr>
              <a:r>
                <a:rPr lang="en-US" sz="3000" spc="-30">
                  <a:solidFill>
                    <a:srgbClr val="000000"/>
                  </a:solidFill>
                  <a:latin typeface="Assistant"/>
                </a:rPr>
                <a:t>Para una construcción eficaz de un Entorno Virtual de Aprendizaje, es necesario contar con un amplio equipo de desarrollo para llevar a cabo todas las tareas involucradas</a:t>
              </a:r>
            </a:p>
            <a:p>
              <a:pPr algn="ctr">
                <a:lnSpc>
                  <a:spcPts val="3600"/>
                </a:lnSpc>
              </a:pPr>
              <a:r>
                <a:rPr lang="en-US" sz="3000" spc="-30">
                  <a:solidFill>
                    <a:srgbClr val="000000"/>
                  </a:solidFill>
                  <a:latin typeface="Assistant"/>
                </a:rPr>
                <a:t>(diseño, modelado 3D, programación, etc).</a:t>
              </a:r>
            </a:p>
          </p:txBody>
        </p:sp>
      </p:grpSp>
      <p:sp>
        <p:nvSpPr>
          <p:cNvPr name="Freeform 10" id="10"/>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Tree>
  </p:cSld>
  <p:clrMapOvr>
    <a:masterClrMapping/>
  </p:clrMapOvr>
  <p:transition spd="fast">
    <p:wipe dir="d"/>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689718" y="1038225"/>
            <a:ext cx="12908564" cy="1056311"/>
          </a:xfrm>
          <a:prstGeom prst="rect">
            <a:avLst/>
          </a:prstGeom>
        </p:spPr>
        <p:txBody>
          <a:bodyPr anchor="t" rtlCol="false" tIns="0" lIns="0" bIns="0" rIns="0">
            <a:spAutoFit/>
          </a:bodyPr>
          <a:lstStyle/>
          <a:p>
            <a:pPr algn="ctr">
              <a:lnSpc>
                <a:spcPts val="8345"/>
              </a:lnSpc>
            </a:pPr>
            <a:r>
              <a:rPr lang="en-US" sz="7072">
                <a:solidFill>
                  <a:srgbClr val="000000"/>
                </a:solidFill>
                <a:latin typeface="HK Grotesk Bold"/>
              </a:rPr>
              <a:t>Conclusiones</a:t>
            </a:r>
          </a:p>
        </p:txBody>
      </p:sp>
      <p:grpSp>
        <p:nvGrpSpPr>
          <p:cNvPr name="Group 4" id="4"/>
          <p:cNvGrpSpPr/>
          <p:nvPr/>
        </p:nvGrpSpPr>
        <p:grpSpPr>
          <a:xfrm rot="0">
            <a:off x="1028700" y="2902148"/>
            <a:ext cx="4571175" cy="5863807"/>
            <a:chOff x="0" y="0"/>
            <a:chExt cx="6094901" cy="7818410"/>
          </a:xfrm>
        </p:grpSpPr>
        <p:sp>
          <p:nvSpPr>
            <p:cNvPr name="TextBox 5" id="5"/>
            <p:cNvSpPr txBox="true"/>
            <p:nvPr/>
          </p:nvSpPr>
          <p:spPr>
            <a:xfrm rot="0">
              <a:off x="0" y="-38100"/>
              <a:ext cx="6094901" cy="1943100"/>
            </a:xfrm>
            <a:prstGeom prst="rect">
              <a:avLst/>
            </a:prstGeom>
          </p:spPr>
          <p:txBody>
            <a:bodyPr anchor="t" rtlCol="false" tIns="0" lIns="0" bIns="0" rIns="0">
              <a:spAutoFit/>
            </a:bodyPr>
            <a:lstStyle/>
            <a:p>
              <a:pPr algn="ctr">
                <a:lnSpc>
                  <a:spcPts val="5850"/>
                </a:lnSpc>
              </a:pPr>
              <a:r>
                <a:rPr lang="en-US" sz="4500">
                  <a:solidFill>
                    <a:srgbClr val="731F7D"/>
                  </a:solidFill>
                  <a:latin typeface="Halant Medium"/>
                </a:rPr>
                <a:t>Escasos usos de estas tecnologías</a:t>
              </a:r>
            </a:p>
          </p:txBody>
        </p:sp>
        <p:sp>
          <p:nvSpPr>
            <p:cNvPr name="TextBox 6" id="6"/>
            <p:cNvSpPr txBox="true"/>
            <p:nvPr/>
          </p:nvSpPr>
          <p:spPr>
            <a:xfrm rot="0">
              <a:off x="0" y="2322485"/>
              <a:ext cx="6094901" cy="5495925"/>
            </a:xfrm>
            <a:prstGeom prst="rect">
              <a:avLst/>
            </a:prstGeom>
          </p:spPr>
          <p:txBody>
            <a:bodyPr anchor="t" rtlCol="false" tIns="0" lIns="0" bIns="0" rIns="0">
              <a:spAutoFit/>
            </a:bodyPr>
            <a:lstStyle/>
            <a:p>
              <a:pPr algn="ctr">
                <a:lnSpc>
                  <a:spcPts val="3600"/>
                </a:lnSpc>
              </a:pPr>
              <a:r>
                <a:rPr lang="en-US" sz="3000" spc="-30">
                  <a:solidFill>
                    <a:srgbClr val="000000"/>
                  </a:solidFill>
                  <a:latin typeface="Assistant"/>
                </a:rPr>
                <a:t>A pesar de la actual expansión tanto de la VR como de la AR en muchos campos, en el entorno de la enseñanza de la cristalografía, todavía son escasos los trabajos realizados con estas tecnologías.</a:t>
              </a:r>
            </a:p>
          </p:txBody>
        </p:sp>
      </p:grpSp>
      <p:grpSp>
        <p:nvGrpSpPr>
          <p:cNvPr name="Group 7" id="7"/>
          <p:cNvGrpSpPr/>
          <p:nvPr/>
        </p:nvGrpSpPr>
        <p:grpSpPr>
          <a:xfrm rot="0">
            <a:off x="6858412" y="2902148"/>
            <a:ext cx="4571175" cy="5844757"/>
            <a:chOff x="0" y="0"/>
            <a:chExt cx="6094901" cy="7793010"/>
          </a:xfrm>
        </p:grpSpPr>
        <p:sp>
          <p:nvSpPr>
            <p:cNvPr name="TextBox 8" id="8"/>
            <p:cNvSpPr txBox="true"/>
            <p:nvPr/>
          </p:nvSpPr>
          <p:spPr>
            <a:xfrm rot="0">
              <a:off x="0" y="-47625"/>
              <a:ext cx="6094901" cy="1927225"/>
            </a:xfrm>
            <a:prstGeom prst="rect">
              <a:avLst/>
            </a:prstGeom>
          </p:spPr>
          <p:txBody>
            <a:bodyPr anchor="t" rtlCol="false" tIns="0" lIns="0" bIns="0" rIns="0">
              <a:spAutoFit/>
            </a:bodyPr>
            <a:lstStyle/>
            <a:p>
              <a:pPr algn="ctr" marL="0" indent="0" lvl="0">
                <a:lnSpc>
                  <a:spcPts val="5849"/>
                </a:lnSpc>
                <a:spcBef>
                  <a:spcPct val="0"/>
                </a:spcBef>
              </a:pPr>
              <a:r>
                <a:rPr lang="en-US" sz="4499">
                  <a:solidFill>
                    <a:srgbClr val="731F7D"/>
                  </a:solidFill>
                  <a:latin typeface="Halant Medium"/>
                </a:rPr>
                <a:t>Desarrollo de los VLE algo complejo</a:t>
              </a:r>
            </a:p>
          </p:txBody>
        </p:sp>
        <p:sp>
          <p:nvSpPr>
            <p:cNvPr name="TextBox 9" id="9"/>
            <p:cNvSpPr txBox="true"/>
            <p:nvPr/>
          </p:nvSpPr>
          <p:spPr>
            <a:xfrm rot="0">
              <a:off x="0" y="2297085"/>
              <a:ext cx="6094901" cy="5495925"/>
            </a:xfrm>
            <a:prstGeom prst="rect">
              <a:avLst/>
            </a:prstGeom>
          </p:spPr>
          <p:txBody>
            <a:bodyPr anchor="t" rtlCol="false" tIns="0" lIns="0" bIns="0" rIns="0">
              <a:spAutoFit/>
            </a:bodyPr>
            <a:lstStyle/>
            <a:p>
              <a:pPr algn="ctr">
                <a:lnSpc>
                  <a:spcPts val="3600"/>
                </a:lnSpc>
              </a:pPr>
              <a:r>
                <a:rPr lang="en-US" sz="3000" spc="-30">
                  <a:solidFill>
                    <a:srgbClr val="000000"/>
                  </a:solidFill>
                  <a:latin typeface="Assistant"/>
                </a:rPr>
                <a:t>Para una construcción eficaz de un Entorno Virtual de Aprendizaje, es necesario contar con un amplio equipo de desarrollo para llevar a cabo todas las tareas involucradas</a:t>
              </a:r>
            </a:p>
            <a:p>
              <a:pPr algn="ctr">
                <a:lnSpc>
                  <a:spcPts val="3600"/>
                </a:lnSpc>
              </a:pPr>
              <a:r>
                <a:rPr lang="en-US" sz="3000" spc="-30">
                  <a:solidFill>
                    <a:srgbClr val="000000"/>
                  </a:solidFill>
                  <a:latin typeface="Assistant"/>
                </a:rPr>
                <a:t>(diseño, modelado 3D, programación, etc).</a:t>
              </a:r>
            </a:p>
          </p:txBody>
        </p:sp>
      </p:grpSp>
      <p:grpSp>
        <p:nvGrpSpPr>
          <p:cNvPr name="Group 10" id="10"/>
          <p:cNvGrpSpPr/>
          <p:nvPr/>
        </p:nvGrpSpPr>
        <p:grpSpPr>
          <a:xfrm rot="0">
            <a:off x="12688125" y="2902148"/>
            <a:ext cx="4571175" cy="5844757"/>
            <a:chOff x="0" y="0"/>
            <a:chExt cx="6094901" cy="7793010"/>
          </a:xfrm>
        </p:grpSpPr>
        <p:sp>
          <p:nvSpPr>
            <p:cNvPr name="TextBox 11" id="11"/>
            <p:cNvSpPr txBox="true"/>
            <p:nvPr/>
          </p:nvSpPr>
          <p:spPr>
            <a:xfrm rot="0">
              <a:off x="0" y="-47625"/>
              <a:ext cx="6094901" cy="1927225"/>
            </a:xfrm>
            <a:prstGeom prst="rect">
              <a:avLst/>
            </a:prstGeom>
          </p:spPr>
          <p:txBody>
            <a:bodyPr anchor="t" rtlCol="false" tIns="0" lIns="0" bIns="0" rIns="0">
              <a:spAutoFit/>
            </a:bodyPr>
            <a:lstStyle/>
            <a:p>
              <a:pPr algn="ctr" marL="0" indent="0" lvl="0">
                <a:lnSpc>
                  <a:spcPts val="5849"/>
                </a:lnSpc>
                <a:spcBef>
                  <a:spcPct val="0"/>
                </a:spcBef>
              </a:pPr>
              <a:r>
                <a:rPr lang="en-US" sz="4499">
                  <a:solidFill>
                    <a:srgbClr val="731F7D"/>
                  </a:solidFill>
                  <a:latin typeface="Halant Medium"/>
                </a:rPr>
                <a:t>Resultados positivos</a:t>
              </a:r>
            </a:p>
          </p:txBody>
        </p:sp>
        <p:sp>
          <p:nvSpPr>
            <p:cNvPr name="TextBox 12" id="12"/>
            <p:cNvSpPr txBox="true"/>
            <p:nvPr/>
          </p:nvSpPr>
          <p:spPr>
            <a:xfrm rot="0">
              <a:off x="0" y="2297085"/>
              <a:ext cx="6094901" cy="5495925"/>
            </a:xfrm>
            <a:prstGeom prst="rect">
              <a:avLst/>
            </a:prstGeom>
          </p:spPr>
          <p:txBody>
            <a:bodyPr anchor="t" rtlCol="false" tIns="0" lIns="0" bIns="0" rIns="0">
              <a:spAutoFit/>
            </a:bodyPr>
            <a:lstStyle/>
            <a:p>
              <a:pPr algn="ctr">
                <a:lnSpc>
                  <a:spcPts val="3600"/>
                </a:lnSpc>
              </a:pPr>
              <a:r>
                <a:rPr lang="en-US" sz="3000" spc="-30">
                  <a:solidFill>
                    <a:srgbClr val="000000"/>
                  </a:solidFill>
                  <a:latin typeface="Assistant"/>
                </a:rPr>
                <a:t>Con este proceso de investigación, desarrollo y puesta a prueba, se obtuvieron resultados favorables en la comprensión de temas complejos por parte de los estudiantes, al hacer uso de estas nuevas herramientas.</a:t>
              </a:r>
            </a:p>
          </p:txBody>
        </p:sp>
      </p:grpSp>
      <p:sp>
        <p:nvSpPr>
          <p:cNvPr name="Freeform 13" id="1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Tree>
  </p:cSld>
  <p:clrMapOvr>
    <a:masterClrMapping/>
  </p:clrMapOvr>
  <p:transition spd="fast">
    <p:wipe dir="d"/>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828277" y="9031944"/>
            <a:ext cx="2604581" cy="2467841"/>
          </a:xfrm>
          <a:custGeom>
            <a:avLst/>
            <a:gdLst/>
            <a:ahLst/>
            <a:cxnLst/>
            <a:rect r="r" b="b" t="t" l="l"/>
            <a:pathLst>
              <a:path h="2467841" w="2604581">
                <a:moveTo>
                  <a:pt x="0" y="0"/>
                </a:moveTo>
                <a:lnTo>
                  <a:pt x="2604581" y="0"/>
                </a:lnTo>
                <a:lnTo>
                  <a:pt x="2604581" y="2467841"/>
                </a:lnTo>
                <a:lnTo>
                  <a:pt x="0" y="2467841"/>
                </a:lnTo>
                <a:lnTo>
                  <a:pt x="0" y="0"/>
                </a:lnTo>
                <a:close/>
              </a:path>
            </a:pathLst>
          </a:custGeom>
          <a:blipFill>
            <a:blip r:embed="rId2"/>
            <a:stretch>
              <a:fillRect l="0" t="0" r="0" b="0"/>
            </a:stretch>
          </a:blipFill>
        </p:spPr>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stretch>
              <a:fillRect l="0" t="0" r="0" b="0"/>
            </a:stretch>
          </a:blipFill>
        </p:spPr>
      </p:sp>
      <p:sp>
        <p:nvSpPr>
          <p:cNvPr name="Freeform 4" id="4"/>
          <p:cNvSpPr/>
          <p:nvPr/>
        </p:nvSpPr>
        <p:spPr>
          <a:xfrm flipH="false" flipV="false" rot="313119">
            <a:off x="-3109196" y="4175850"/>
            <a:ext cx="8275792" cy="7913726"/>
          </a:xfrm>
          <a:custGeom>
            <a:avLst/>
            <a:gdLst/>
            <a:ahLst/>
            <a:cxnLst/>
            <a:rect r="r" b="b" t="t" l="l"/>
            <a:pathLst>
              <a:path h="7913726" w="8275792">
                <a:moveTo>
                  <a:pt x="0" y="0"/>
                </a:moveTo>
                <a:lnTo>
                  <a:pt x="8275792" y="0"/>
                </a:lnTo>
                <a:lnTo>
                  <a:pt x="8275792" y="7913726"/>
                </a:lnTo>
                <a:lnTo>
                  <a:pt x="0" y="7913726"/>
                </a:lnTo>
                <a:lnTo>
                  <a:pt x="0" y="0"/>
                </a:lnTo>
                <a:close/>
              </a:path>
            </a:pathLst>
          </a:custGeom>
          <a:blipFill>
            <a:blip r:embed="rId3">
              <a:alphaModFix amt="57000"/>
            </a:blip>
            <a:stretch>
              <a:fillRect l="0" t="0" r="0" b="0"/>
            </a:stretch>
          </a:blipFill>
        </p:spPr>
      </p:sp>
      <p:sp>
        <p:nvSpPr>
          <p:cNvPr name="Freeform 5" id="5"/>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alphaModFix amt="68000"/>
            </a:blip>
            <a:stretch>
              <a:fillRect l="0" t="0" r="0" b="0"/>
            </a:stretch>
          </a:blipFill>
        </p:spPr>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5"/>
            <a:stretch>
              <a:fillRect l="0" t="0" r="0" b="0"/>
            </a:stretch>
          </a:blipFill>
        </p:spPr>
      </p:sp>
      <p:sp>
        <p:nvSpPr>
          <p:cNvPr name="TextBox 7" id="7"/>
          <p:cNvSpPr txBox="true"/>
          <p:nvPr/>
        </p:nvSpPr>
        <p:spPr>
          <a:xfrm rot="0">
            <a:off x="2689718" y="4765675"/>
            <a:ext cx="12908564" cy="755650"/>
          </a:xfrm>
          <a:prstGeom prst="rect">
            <a:avLst/>
          </a:prstGeom>
        </p:spPr>
        <p:txBody>
          <a:bodyPr anchor="t" rtlCol="false" tIns="0" lIns="0" bIns="0" rIns="0">
            <a:spAutoFit/>
          </a:bodyPr>
          <a:lstStyle/>
          <a:p>
            <a:pPr algn="ctr">
              <a:lnSpc>
                <a:spcPts val="5900"/>
              </a:lnSpc>
            </a:pPr>
            <a:r>
              <a:rPr lang="en-US" sz="5000">
                <a:solidFill>
                  <a:srgbClr val="FBFEFE"/>
                </a:solidFill>
                <a:latin typeface="HK Grotesk Bold"/>
              </a:rPr>
              <a:t>¡Gracias por su atención!</a:t>
            </a:r>
          </a:p>
        </p:txBody>
      </p:sp>
    </p:spTree>
  </p:cSld>
  <p:clrMapOvr>
    <a:masterClrMapping/>
  </p:clrMapOvr>
  <p:transition spd="fast">
    <p:circle/>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959640" y="-3624634"/>
            <a:ext cx="3903561" cy="3698625"/>
          </a:xfrm>
          <a:custGeom>
            <a:avLst/>
            <a:gdLst/>
            <a:ahLst/>
            <a:cxnLst/>
            <a:rect r="r" b="b" t="t" l="l"/>
            <a:pathLst>
              <a:path h="3698625" w="3903561">
                <a:moveTo>
                  <a:pt x="0" y="0"/>
                </a:moveTo>
                <a:lnTo>
                  <a:pt x="3903562" y="0"/>
                </a:lnTo>
                <a:lnTo>
                  <a:pt x="3903562" y="3698624"/>
                </a:lnTo>
                <a:lnTo>
                  <a:pt x="0" y="3698624"/>
                </a:lnTo>
                <a:lnTo>
                  <a:pt x="0" y="0"/>
                </a:lnTo>
                <a:close/>
              </a:path>
            </a:pathLst>
          </a:custGeom>
          <a:blipFill>
            <a:blip r:embed="rId2"/>
            <a:stretch>
              <a:fillRect l="0" t="0" r="0" b="0"/>
            </a:stretch>
          </a:blipFill>
        </p:spPr>
      </p:sp>
      <p:sp>
        <p:nvSpPr>
          <p:cNvPr name="Freeform 3" id="3"/>
          <p:cNvSpPr/>
          <p:nvPr/>
        </p:nvSpPr>
        <p:spPr>
          <a:xfrm flipH="false" flipV="false" rot="313119">
            <a:off x="-6249513" y="8705102"/>
            <a:ext cx="8275792" cy="7913726"/>
          </a:xfrm>
          <a:custGeom>
            <a:avLst/>
            <a:gdLst/>
            <a:ahLst/>
            <a:cxnLst/>
            <a:rect r="r" b="b" t="t" l="l"/>
            <a:pathLst>
              <a:path h="7913726" w="8275792">
                <a:moveTo>
                  <a:pt x="0" y="0"/>
                </a:moveTo>
                <a:lnTo>
                  <a:pt x="8275792" y="0"/>
                </a:lnTo>
                <a:lnTo>
                  <a:pt x="8275792" y="7913726"/>
                </a:lnTo>
                <a:lnTo>
                  <a:pt x="0" y="7913726"/>
                </a:lnTo>
                <a:lnTo>
                  <a:pt x="0" y="0"/>
                </a:lnTo>
                <a:close/>
              </a:path>
            </a:pathLst>
          </a:custGeom>
          <a:blipFill>
            <a:blip r:embed="rId3">
              <a:alphaModFix amt="57000"/>
            </a:blip>
            <a:stretch>
              <a:fillRect l="0" t="0" r="0" b="0"/>
            </a:stretch>
          </a:blipFill>
        </p:spPr>
      </p:sp>
      <p:sp>
        <p:nvSpPr>
          <p:cNvPr name="Freeform 4" id="4"/>
          <p:cNvSpPr/>
          <p:nvPr/>
        </p:nvSpPr>
        <p:spPr>
          <a:xfrm flipH="false" flipV="false" rot="965189">
            <a:off x="14885290" y="-6805901"/>
            <a:ext cx="7824542" cy="6963843"/>
          </a:xfrm>
          <a:custGeom>
            <a:avLst/>
            <a:gdLst/>
            <a:ahLst/>
            <a:cxnLst/>
            <a:rect r="r" b="b" t="t" l="l"/>
            <a:pathLst>
              <a:path h="6963843" w="7824542">
                <a:moveTo>
                  <a:pt x="0" y="0"/>
                </a:moveTo>
                <a:lnTo>
                  <a:pt x="7824543" y="0"/>
                </a:lnTo>
                <a:lnTo>
                  <a:pt x="7824543" y="6963843"/>
                </a:lnTo>
                <a:lnTo>
                  <a:pt x="0" y="6963843"/>
                </a:lnTo>
                <a:lnTo>
                  <a:pt x="0" y="0"/>
                </a:lnTo>
                <a:close/>
              </a:path>
            </a:pathLst>
          </a:custGeom>
          <a:blipFill>
            <a:blip r:embed="rId4">
              <a:alphaModFix amt="68000"/>
            </a:blip>
            <a:stretch>
              <a:fillRect l="0" t="0" r="0" b="0"/>
            </a:stretch>
          </a:blipFill>
        </p:spPr>
      </p:sp>
      <p:sp>
        <p:nvSpPr>
          <p:cNvPr name="Freeform 5" id="5"/>
          <p:cNvSpPr/>
          <p:nvPr/>
        </p:nvSpPr>
        <p:spPr>
          <a:xfrm flipH="false" flipV="false" rot="1207755">
            <a:off x="15486119" y="7715471"/>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5"/>
            <a:stretch>
              <a:fillRect l="0" t="0" r="0" b="0"/>
            </a:stretch>
          </a:blipFill>
        </p:spPr>
      </p:sp>
      <p:sp>
        <p:nvSpPr>
          <p:cNvPr name="Freeform 6" id="6"/>
          <p:cNvSpPr/>
          <p:nvPr/>
        </p:nvSpPr>
        <p:spPr>
          <a:xfrm flipH="false" flipV="false" rot="4494633">
            <a:off x="7975468" y="10312993"/>
            <a:ext cx="2604581" cy="2467841"/>
          </a:xfrm>
          <a:custGeom>
            <a:avLst/>
            <a:gdLst/>
            <a:ahLst/>
            <a:cxnLst/>
            <a:rect r="r" b="b" t="t" l="l"/>
            <a:pathLst>
              <a:path h="2467841" w="2604581">
                <a:moveTo>
                  <a:pt x="0" y="0"/>
                </a:moveTo>
                <a:lnTo>
                  <a:pt x="2604581" y="0"/>
                </a:lnTo>
                <a:lnTo>
                  <a:pt x="2604581" y="2467840"/>
                </a:lnTo>
                <a:lnTo>
                  <a:pt x="0" y="2467840"/>
                </a:lnTo>
                <a:lnTo>
                  <a:pt x="0" y="0"/>
                </a:lnTo>
                <a:close/>
              </a:path>
            </a:pathLst>
          </a:custGeom>
          <a:blipFill>
            <a:blip r:embed="rId2"/>
            <a:stretch>
              <a:fillRect l="0" t="0" r="0" b="0"/>
            </a:stretch>
          </a:blipFill>
        </p:spPr>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44215" t="0" r="-44215" b="0"/>
            </a:stretch>
          </a:blipFill>
        </p:spPr>
      </p:sp>
      <p:pic>
        <p:nvPicPr>
          <p:cNvPr name="Picture 3" id="3"/>
          <p:cNvPicPr>
            <a:picLocks noChangeAspect="true"/>
          </p:cNvPicPr>
          <p:nvPr/>
        </p:nvPicPr>
        <p:blipFill>
          <a:blip r:embed="rId3"/>
          <a:srcRect l="0" t="0" r="0" b="0"/>
          <a:stretch>
            <a:fillRect/>
          </a:stretch>
        </p:blipFill>
        <p:spPr>
          <a:xfrm flipH="false" flipV="false" rot="0">
            <a:off x="4252800" y="8411781"/>
            <a:ext cx="1307300" cy="1420978"/>
          </a:xfrm>
          <a:prstGeom prst="rect">
            <a:avLst/>
          </a:prstGeom>
        </p:spPr>
      </p:pic>
      <p:sp>
        <p:nvSpPr>
          <p:cNvPr name="TextBox 4" id="4"/>
          <p:cNvSpPr txBox="true"/>
          <p:nvPr/>
        </p:nvSpPr>
        <p:spPr>
          <a:xfrm rot="0">
            <a:off x="848800" y="1038225"/>
            <a:ext cx="8115300" cy="1191137"/>
          </a:xfrm>
          <a:prstGeom prst="rect">
            <a:avLst/>
          </a:prstGeom>
        </p:spPr>
        <p:txBody>
          <a:bodyPr anchor="t" rtlCol="false" tIns="0" lIns="0" bIns="0" rIns="0">
            <a:spAutoFit/>
          </a:bodyPr>
          <a:lstStyle/>
          <a:p>
            <a:pPr algn="l">
              <a:lnSpc>
                <a:spcPts val="9440"/>
              </a:lnSpc>
            </a:pPr>
            <a:r>
              <a:rPr lang="en-US" sz="8000">
                <a:solidFill>
                  <a:srgbClr val="FFFFFF"/>
                </a:solidFill>
                <a:latin typeface="HK Grotesk Bold"/>
              </a:rPr>
              <a:t>Introducción</a:t>
            </a:r>
          </a:p>
        </p:txBody>
      </p:sp>
      <p:sp>
        <p:nvSpPr>
          <p:cNvPr name="TextBox 5" id="5"/>
          <p:cNvSpPr txBox="true"/>
          <p:nvPr/>
        </p:nvSpPr>
        <p:spPr>
          <a:xfrm rot="0">
            <a:off x="848800" y="3019198"/>
            <a:ext cx="8409682" cy="4806950"/>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La </a:t>
            </a:r>
            <a:r>
              <a:rPr lang="en-US" sz="3999" spc="-39">
                <a:solidFill>
                  <a:srgbClr val="FFFFFF"/>
                </a:solidFill>
                <a:latin typeface="Assistant Bold"/>
              </a:rPr>
              <a:t>rápida evolución</a:t>
            </a:r>
            <a:r>
              <a:rPr lang="en-US" sz="3999" spc="-39">
                <a:solidFill>
                  <a:srgbClr val="FFFFFF"/>
                </a:solidFill>
                <a:latin typeface="Assistant"/>
              </a:rPr>
              <a:t> de las tecnologías relacionadas con la Realidad Virtual y Aumentada han favorecido el área educativa, ayudando a los estudiantes y profesores a comprender y enseñar </a:t>
            </a:r>
            <a:r>
              <a:rPr lang="en-US" sz="3999" spc="-39">
                <a:solidFill>
                  <a:srgbClr val="FFFFFF"/>
                </a:solidFill>
                <a:latin typeface="Assistant Bold"/>
              </a:rPr>
              <a:t>temas complejos</a:t>
            </a:r>
            <a:r>
              <a:rPr lang="en-US" sz="3999" spc="-39">
                <a:solidFill>
                  <a:srgbClr val="FFFFFF"/>
                </a:solidFill>
                <a:latin typeface="Assistant"/>
              </a:rPr>
              <a:t>.</a:t>
            </a:r>
          </a:p>
        </p:txBody>
      </p:sp>
    </p:spTree>
  </p:cSld>
  <p:clrMapOvr>
    <a:masterClrMapping/>
  </p:clrMapOvr>
  <p:transition spd="fast">
    <p:cover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0099078" y="0"/>
            <a:ext cx="8188922" cy="10287000"/>
          </a:xfrm>
          <a:custGeom>
            <a:avLst/>
            <a:gdLst/>
            <a:ahLst/>
            <a:cxnLst/>
            <a:rect r="r" b="b" t="t" l="l"/>
            <a:pathLst>
              <a:path h="10287000" w="8188922">
                <a:moveTo>
                  <a:pt x="0" y="0"/>
                </a:moveTo>
                <a:lnTo>
                  <a:pt x="8188922" y="0"/>
                </a:lnTo>
                <a:lnTo>
                  <a:pt x="8188922" y="10287000"/>
                </a:lnTo>
                <a:lnTo>
                  <a:pt x="0" y="10287000"/>
                </a:lnTo>
                <a:lnTo>
                  <a:pt x="0" y="0"/>
                </a:lnTo>
                <a:close/>
              </a:path>
            </a:pathLst>
          </a:custGeom>
          <a:blipFill>
            <a:blip r:embed="rId2"/>
            <a:stretch>
              <a:fillRect l="-44215" t="0" r="-44215" b="0"/>
            </a:stretch>
          </a:blipFill>
        </p:spPr>
      </p:sp>
      <p:sp>
        <p:nvSpPr>
          <p:cNvPr name="Freeform 3" id="3"/>
          <p:cNvSpPr/>
          <p:nvPr/>
        </p:nvSpPr>
        <p:spPr>
          <a:xfrm flipH="false" flipV="false" rot="0">
            <a:off x="2305544" y="8152524"/>
            <a:ext cx="1963603" cy="1945753"/>
          </a:xfrm>
          <a:custGeom>
            <a:avLst/>
            <a:gdLst/>
            <a:ahLst/>
            <a:cxnLst/>
            <a:rect r="r" b="b" t="t" l="l"/>
            <a:pathLst>
              <a:path h="1945753" w="1963603">
                <a:moveTo>
                  <a:pt x="0" y="0"/>
                </a:moveTo>
                <a:lnTo>
                  <a:pt x="1963604" y="0"/>
                </a:lnTo>
                <a:lnTo>
                  <a:pt x="1963604" y="1945752"/>
                </a:lnTo>
                <a:lnTo>
                  <a:pt x="0" y="1945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93768" y="8152524"/>
            <a:ext cx="1762842" cy="1815551"/>
          </a:xfrm>
          <a:custGeom>
            <a:avLst/>
            <a:gdLst/>
            <a:ahLst/>
            <a:cxnLst/>
            <a:rect r="r" b="b" t="t" l="l"/>
            <a:pathLst>
              <a:path h="1815551" w="1762842">
                <a:moveTo>
                  <a:pt x="0" y="0"/>
                </a:moveTo>
                <a:lnTo>
                  <a:pt x="1762841" y="0"/>
                </a:lnTo>
                <a:lnTo>
                  <a:pt x="1762841" y="1815551"/>
                </a:lnTo>
                <a:lnTo>
                  <a:pt x="0" y="1815551"/>
                </a:lnTo>
                <a:lnTo>
                  <a:pt x="0" y="0"/>
                </a:lnTo>
                <a:close/>
              </a:path>
            </a:pathLst>
          </a:custGeom>
          <a:blipFill>
            <a:blip r:embed="rId5"/>
            <a:stretch>
              <a:fillRect l="0" t="0" r="0" b="0"/>
            </a:stretch>
          </a:blipFill>
        </p:spPr>
      </p:sp>
      <p:sp>
        <p:nvSpPr>
          <p:cNvPr name="TextBox 5" id="5"/>
          <p:cNvSpPr txBox="true"/>
          <p:nvPr/>
        </p:nvSpPr>
        <p:spPr>
          <a:xfrm rot="0">
            <a:off x="848800" y="1038225"/>
            <a:ext cx="8115300" cy="1191137"/>
          </a:xfrm>
          <a:prstGeom prst="rect">
            <a:avLst/>
          </a:prstGeom>
        </p:spPr>
        <p:txBody>
          <a:bodyPr anchor="t" rtlCol="false" tIns="0" lIns="0" bIns="0" rIns="0">
            <a:spAutoFit/>
          </a:bodyPr>
          <a:lstStyle/>
          <a:p>
            <a:pPr algn="l">
              <a:lnSpc>
                <a:spcPts val="9440"/>
              </a:lnSpc>
            </a:pPr>
            <a:r>
              <a:rPr lang="en-US" sz="8000">
                <a:solidFill>
                  <a:srgbClr val="FFFFFF"/>
                </a:solidFill>
                <a:latin typeface="HK Grotesk Bold"/>
              </a:rPr>
              <a:t>Introducción</a:t>
            </a:r>
          </a:p>
        </p:txBody>
      </p:sp>
      <p:sp>
        <p:nvSpPr>
          <p:cNvPr name="TextBox 6" id="6"/>
          <p:cNvSpPr txBox="true"/>
          <p:nvPr/>
        </p:nvSpPr>
        <p:spPr>
          <a:xfrm rot="0">
            <a:off x="848800" y="3020019"/>
            <a:ext cx="8409682" cy="4806950"/>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La </a:t>
            </a:r>
            <a:r>
              <a:rPr lang="en-US" sz="3999" spc="-39">
                <a:solidFill>
                  <a:srgbClr val="FFFFFF"/>
                </a:solidFill>
                <a:latin typeface="Assistant Bold"/>
              </a:rPr>
              <a:t>cristalografía</a:t>
            </a:r>
            <a:r>
              <a:rPr lang="en-US" sz="3999" spc="-39">
                <a:solidFill>
                  <a:srgbClr val="FFFFFF"/>
                </a:solidFill>
                <a:latin typeface="Assistant"/>
              </a:rPr>
              <a:t> es una disciplina que ha aprovechado el uso de Entornos Virtuales de Aprendizaje (VLE) en la enseñanza de redes cristalinas, </a:t>
            </a:r>
            <a:r>
              <a:rPr lang="en-US" sz="3999" spc="-39">
                <a:solidFill>
                  <a:srgbClr val="FFFFFF"/>
                </a:solidFill>
                <a:latin typeface="Assistant Bold"/>
              </a:rPr>
              <a:t>facilitando</a:t>
            </a:r>
            <a:r>
              <a:rPr lang="en-US" sz="3999" spc="-39">
                <a:solidFill>
                  <a:srgbClr val="FFFFFF"/>
                </a:solidFill>
                <a:latin typeface="Assistant"/>
              </a:rPr>
              <a:t> la visualización de las mismas en dos y tres dimensiones.</a:t>
            </a:r>
          </a:p>
        </p:txBody>
      </p:sp>
    </p:spTree>
  </p:cSld>
  <p:clrMapOvr>
    <a:masterClrMapping/>
  </p:clrMapOvr>
  <p:transition spd="slow">
    <p:wipe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4915148" y="1028700"/>
            <a:ext cx="8457705" cy="8013675"/>
          </a:xfrm>
          <a:custGeom>
            <a:avLst/>
            <a:gdLst/>
            <a:ahLst/>
            <a:cxnLst/>
            <a:rect r="r" b="b" t="t" l="l"/>
            <a:pathLst>
              <a:path h="8013675" w="8457705">
                <a:moveTo>
                  <a:pt x="0" y="0"/>
                </a:moveTo>
                <a:lnTo>
                  <a:pt x="8457704" y="0"/>
                </a:lnTo>
                <a:lnTo>
                  <a:pt x="8457704" y="8013675"/>
                </a:lnTo>
                <a:lnTo>
                  <a:pt x="0" y="8013675"/>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TextBox 4" id="4"/>
          <p:cNvSpPr txBox="true"/>
          <p:nvPr/>
        </p:nvSpPr>
        <p:spPr>
          <a:xfrm rot="0">
            <a:off x="3861293" y="4736465"/>
            <a:ext cx="10565414" cy="823595"/>
          </a:xfrm>
          <a:prstGeom prst="rect">
            <a:avLst/>
          </a:prstGeom>
        </p:spPr>
        <p:txBody>
          <a:bodyPr anchor="t" rtlCol="false" tIns="0" lIns="0" bIns="0" rIns="0">
            <a:spAutoFit/>
          </a:bodyPr>
          <a:lstStyle/>
          <a:p>
            <a:pPr algn="ctr">
              <a:lnSpc>
                <a:spcPts val="6489"/>
              </a:lnSpc>
            </a:pPr>
            <a:r>
              <a:rPr lang="en-US" sz="5499">
                <a:solidFill>
                  <a:srgbClr val="FFFFFF"/>
                </a:solidFill>
                <a:latin typeface="HK Grotesk Bold"/>
              </a:rPr>
              <a:t>Problemática Abordada</a:t>
            </a:r>
          </a:p>
        </p:txBody>
      </p:sp>
      <p:sp>
        <p:nvSpPr>
          <p:cNvPr name="Freeform 5" id="5"/>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grpSp>
        <p:nvGrpSpPr>
          <p:cNvPr name="Group 2" id="2"/>
          <p:cNvGrpSpPr/>
          <p:nvPr/>
        </p:nvGrpSpPr>
        <p:grpSpPr>
          <a:xfrm rot="0">
            <a:off x="0" y="0"/>
            <a:ext cx="6819900" cy="10287000"/>
            <a:chOff x="0" y="0"/>
            <a:chExt cx="1796188" cy="2709333"/>
          </a:xfrm>
        </p:grpSpPr>
        <p:sp>
          <p:nvSpPr>
            <p:cNvPr name="Freeform 3" id="3"/>
            <p:cNvSpPr/>
            <p:nvPr/>
          </p:nvSpPr>
          <p:spPr>
            <a:xfrm flipH="false" flipV="false" rot="0">
              <a:off x="0" y="0"/>
              <a:ext cx="1796188" cy="2709333"/>
            </a:xfrm>
            <a:custGeom>
              <a:avLst/>
              <a:gdLst/>
              <a:ahLst/>
              <a:cxnLst/>
              <a:rect r="r" b="b" t="t" l="l"/>
              <a:pathLst>
                <a:path h="2709333" w="1796188">
                  <a:moveTo>
                    <a:pt x="0" y="0"/>
                  </a:moveTo>
                  <a:lnTo>
                    <a:pt x="1796188" y="0"/>
                  </a:lnTo>
                  <a:lnTo>
                    <a:pt x="1796188" y="2709333"/>
                  </a:lnTo>
                  <a:lnTo>
                    <a:pt x="0" y="2709333"/>
                  </a:lnTo>
                  <a:close/>
                </a:path>
              </a:pathLst>
            </a:custGeom>
            <a:solidFill>
              <a:srgbClr val="8197C1"/>
            </a:solidFill>
          </p:spPr>
        </p:sp>
        <p:sp>
          <p:nvSpPr>
            <p:cNvPr name="TextBox 4" id="4"/>
            <p:cNvSpPr txBox="true"/>
            <p:nvPr/>
          </p:nvSpPr>
          <p:spPr>
            <a:xfrm>
              <a:off x="0" y="-47625"/>
              <a:ext cx="1796188" cy="2756958"/>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1217148"/>
            <a:ext cx="6819900" cy="9069852"/>
          </a:xfrm>
          <a:custGeom>
            <a:avLst/>
            <a:gdLst/>
            <a:ahLst/>
            <a:cxnLst/>
            <a:rect r="r" b="b" t="t" l="l"/>
            <a:pathLst>
              <a:path h="9069852" w="6819900">
                <a:moveTo>
                  <a:pt x="0" y="0"/>
                </a:moveTo>
                <a:lnTo>
                  <a:pt x="6819900" y="0"/>
                </a:lnTo>
                <a:lnTo>
                  <a:pt x="6819900" y="9069852"/>
                </a:lnTo>
                <a:lnTo>
                  <a:pt x="0" y="9069852"/>
                </a:lnTo>
                <a:lnTo>
                  <a:pt x="0" y="0"/>
                </a:lnTo>
                <a:close/>
              </a:path>
            </a:pathLst>
          </a:custGeom>
          <a:blipFill>
            <a:blip r:embed="rId2"/>
            <a:stretch>
              <a:fillRect l="-41899" t="0" r="-50386" b="-3434"/>
            </a:stretch>
          </a:blipFill>
          <a:ln cap="sq">
            <a:noFill/>
            <a:prstDash val="lgDash"/>
            <a:miter/>
          </a:ln>
        </p:spPr>
      </p:sp>
      <p:sp>
        <p:nvSpPr>
          <p:cNvPr name="TextBox 6" id="6"/>
          <p:cNvSpPr txBox="true"/>
          <p:nvPr/>
        </p:nvSpPr>
        <p:spPr>
          <a:xfrm rot="0">
            <a:off x="7685015" y="1038225"/>
            <a:ext cx="9949949" cy="1056005"/>
          </a:xfrm>
          <a:prstGeom prst="rect">
            <a:avLst/>
          </a:prstGeom>
        </p:spPr>
        <p:txBody>
          <a:bodyPr anchor="t" rtlCol="false" tIns="0" lIns="0" bIns="0" rIns="0">
            <a:spAutoFit/>
          </a:bodyPr>
          <a:lstStyle/>
          <a:p>
            <a:pPr algn="l">
              <a:lnSpc>
                <a:spcPts val="8259"/>
              </a:lnSpc>
            </a:pPr>
            <a:r>
              <a:rPr lang="en-US" sz="6999">
                <a:solidFill>
                  <a:srgbClr val="FFFFFF"/>
                </a:solidFill>
                <a:latin typeface="HK Grotesk Bold"/>
              </a:rPr>
              <a:t>Problemática Abordada</a:t>
            </a:r>
          </a:p>
        </p:txBody>
      </p:sp>
      <p:sp>
        <p:nvSpPr>
          <p:cNvPr name="TextBox 7" id="7"/>
          <p:cNvSpPr txBox="true"/>
          <p:nvPr/>
        </p:nvSpPr>
        <p:spPr>
          <a:xfrm rot="0">
            <a:off x="7685015" y="2608898"/>
            <a:ext cx="9372442" cy="237807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En el caso de las redes cristalinas, el principal problema es su </a:t>
            </a:r>
            <a:r>
              <a:rPr lang="en-US" sz="3999" spc="-39">
                <a:solidFill>
                  <a:srgbClr val="FFFFFF"/>
                </a:solidFill>
                <a:latin typeface="Assistant Bold"/>
              </a:rPr>
              <a:t>comprensión espacial</a:t>
            </a:r>
            <a:r>
              <a:rPr lang="en-US" sz="3999" spc="-39">
                <a:solidFill>
                  <a:srgbClr val="FFFFFF"/>
                </a:solidFill>
                <a:latin typeface="Assistant"/>
              </a:rPr>
              <a:t>, algo dificil de recrear en un cuaderno o pizarra.</a:t>
            </a:r>
          </a:p>
        </p:txBody>
      </p:sp>
    </p:spTree>
  </p:cSld>
  <p:clrMapOvr>
    <a:masterClrMapping/>
  </p:clrMapOvr>
  <p:transition spd="fast">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TextBox 2" id="2"/>
          <p:cNvSpPr txBox="true"/>
          <p:nvPr/>
        </p:nvSpPr>
        <p:spPr>
          <a:xfrm rot="0">
            <a:off x="7685015" y="1038225"/>
            <a:ext cx="9949949" cy="1056005"/>
          </a:xfrm>
          <a:prstGeom prst="rect">
            <a:avLst/>
          </a:prstGeom>
        </p:spPr>
        <p:txBody>
          <a:bodyPr anchor="t" rtlCol="false" tIns="0" lIns="0" bIns="0" rIns="0">
            <a:spAutoFit/>
          </a:bodyPr>
          <a:lstStyle/>
          <a:p>
            <a:pPr algn="l">
              <a:lnSpc>
                <a:spcPts val="8259"/>
              </a:lnSpc>
            </a:pPr>
            <a:r>
              <a:rPr lang="en-US" sz="6999">
                <a:solidFill>
                  <a:srgbClr val="FFFFFF"/>
                </a:solidFill>
                <a:latin typeface="HK Grotesk Bold"/>
              </a:rPr>
              <a:t>Problemática Abordada</a:t>
            </a:r>
          </a:p>
        </p:txBody>
      </p:sp>
      <p:sp>
        <p:nvSpPr>
          <p:cNvPr name="TextBox 3" id="3"/>
          <p:cNvSpPr txBox="true"/>
          <p:nvPr/>
        </p:nvSpPr>
        <p:spPr>
          <a:xfrm rot="0">
            <a:off x="7685015" y="2608898"/>
            <a:ext cx="9372442" cy="6426200"/>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En el caso de las redes cristalinas, el principal problema es su </a:t>
            </a:r>
            <a:r>
              <a:rPr lang="en-US" sz="3999" spc="-39">
                <a:solidFill>
                  <a:srgbClr val="FFFFFF"/>
                </a:solidFill>
                <a:latin typeface="Assistant Bold"/>
              </a:rPr>
              <a:t>comprensión espacial</a:t>
            </a:r>
            <a:r>
              <a:rPr lang="en-US" sz="3999" spc="-39">
                <a:solidFill>
                  <a:srgbClr val="FFFFFF"/>
                </a:solidFill>
                <a:latin typeface="Assistant"/>
              </a:rPr>
              <a:t>, algo dificil de recrear en un cuaderno o pizarra.</a:t>
            </a:r>
          </a:p>
          <a:p>
            <a:pPr algn="l">
              <a:lnSpc>
                <a:spcPts val="6399"/>
              </a:lnSpc>
            </a:pPr>
          </a:p>
          <a:p>
            <a:pPr algn="l">
              <a:lnSpc>
                <a:spcPts val="6399"/>
              </a:lnSpc>
            </a:pPr>
            <a:r>
              <a:rPr lang="en-US" sz="3999" spc="-39">
                <a:solidFill>
                  <a:srgbClr val="FFFFFF"/>
                </a:solidFill>
                <a:latin typeface="Assistant"/>
              </a:rPr>
              <a:t>Esta dificultad para </a:t>
            </a:r>
            <a:r>
              <a:rPr lang="en-US" sz="3999" spc="-39">
                <a:solidFill>
                  <a:srgbClr val="FFFFFF"/>
                </a:solidFill>
                <a:latin typeface="Assistant Bold"/>
              </a:rPr>
              <a:t>visualizar</a:t>
            </a:r>
            <a:r>
              <a:rPr lang="en-US" sz="3999" spc="-39">
                <a:solidFill>
                  <a:srgbClr val="FFFFFF"/>
                </a:solidFill>
                <a:latin typeface="Assistant"/>
              </a:rPr>
              <a:t> los modelos ocurre tanto para los estudiantes a la hora de aprender estos conceptos, como para los profesores al momento de explicarlos.</a:t>
            </a:r>
          </a:p>
        </p:txBody>
      </p:sp>
      <p:grpSp>
        <p:nvGrpSpPr>
          <p:cNvPr name="Group 4" id="4"/>
          <p:cNvGrpSpPr/>
          <p:nvPr/>
        </p:nvGrpSpPr>
        <p:grpSpPr>
          <a:xfrm rot="0">
            <a:off x="0" y="0"/>
            <a:ext cx="6819900" cy="10287000"/>
            <a:chOff x="0" y="0"/>
            <a:chExt cx="1796188" cy="2709333"/>
          </a:xfrm>
        </p:grpSpPr>
        <p:sp>
          <p:nvSpPr>
            <p:cNvPr name="Freeform 5" id="5"/>
            <p:cNvSpPr/>
            <p:nvPr/>
          </p:nvSpPr>
          <p:spPr>
            <a:xfrm flipH="false" flipV="false" rot="0">
              <a:off x="0" y="0"/>
              <a:ext cx="1796188" cy="2709333"/>
            </a:xfrm>
            <a:custGeom>
              <a:avLst/>
              <a:gdLst/>
              <a:ahLst/>
              <a:cxnLst/>
              <a:rect r="r" b="b" t="t" l="l"/>
              <a:pathLst>
                <a:path h="2709333" w="1796188">
                  <a:moveTo>
                    <a:pt x="0" y="0"/>
                  </a:moveTo>
                  <a:lnTo>
                    <a:pt x="1796188" y="0"/>
                  </a:lnTo>
                  <a:lnTo>
                    <a:pt x="1796188" y="2709333"/>
                  </a:lnTo>
                  <a:lnTo>
                    <a:pt x="0" y="2709333"/>
                  </a:lnTo>
                  <a:close/>
                </a:path>
              </a:pathLst>
            </a:custGeom>
            <a:solidFill>
              <a:srgbClr val="8197C1"/>
            </a:solidFill>
          </p:spPr>
        </p:sp>
        <p:sp>
          <p:nvSpPr>
            <p:cNvPr name="TextBox 6" id="6"/>
            <p:cNvSpPr txBox="true"/>
            <p:nvPr/>
          </p:nvSpPr>
          <p:spPr>
            <a:xfrm>
              <a:off x="0" y="-47625"/>
              <a:ext cx="1796188" cy="2756958"/>
            </a:xfrm>
            <a:prstGeom prst="rect">
              <a:avLst/>
            </a:prstGeom>
          </p:spPr>
          <p:txBody>
            <a:bodyPr anchor="ctr" rtlCol="false" tIns="50800" lIns="50800" bIns="50800" rIns="50800"/>
            <a:lstStyle/>
            <a:p>
              <a:pPr algn="ctr">
                <a:lnSpc>
                  <a:spcPts val="3500"/>
                </a:lnSpc>
              </a:pPr>
            </a:p>
          </p:txBody>
        </p:sp>
      </p:grpSp>
      <p:sp>
        <p:nvSpPr>
          <p:cNvPr name="Freeform 7" id="7"/>
          <p:cNvSpPr/>
          <p:nvPr/>
        </p:nvSpPr>
        <p:spPr>
          <a:xfrm flipH="false" flipV="false" rot="0">
            <a:off x="0" y="1217148"/>
            <a:ext cx="6819900" cy="9069852"/>
          </a:xfrm>
          <a:custGeom>
            <a:avLst/>
            <a:gdLst/>
            <a:ahLst/>
            <a:cxnLst/>
            <a:rect r="r" b="b" t="t" l="l"/>
            <a:pathLst>
              <a:path h="9069852" w="6819900">
                <a:moveTo>
                  <a:pt x="0" y="0"/>
                </a:moveTo>
                <a:lnTo>
                  <a:pt x="6819900" y="0"/>
                </a:lnTo>
                <a:lnTo>
                  <a:pt x="6819900" y="9069852"/>
                </a:lnTo>
                <a:lnTo>
                  <a:pt x="0" y="9069852"/>
                </a:lnTo>
                <a:lnTo>
                  <a:pt x="0" y="0"/>
                </a:lnTo>
                <a:close/>
              </a:path>
            </a:pathLst>
          </a:custGeom>
          <a:blipFill>
            <a:blip r:embed="rId2"/>
            <a:stretch>
              <a:fillRect l="-41899" t="0" r="-50386" b="-3434"/>
            </a:stretch>
          </a:blipFill>
          <a:ln cap="sq">
            <a:noFill/>
            <a:prstDash val="lgDash"/>
            <a:miter/>
          </a:ln>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grpSp>
        <p:nvGrpSpPr>
          <p:cNvPr name="Group 2" id="2"/>
          <p:cNvGrpSpPr/>
          <p:nvPr/>
        </p:nvGrpSpPr>
        <p:grpSpPr>
          <a:xfrm rot="0">
            <a:off x="0" y="0"/>
            <a:ext cx="6819900" cy="10287000"/>
            <a:chOff x="0" y="0"/>
            <a:chExt cx="1796188" cy="2709333"/>
          </a:xfrm>
        </p:grpSpPr>
        <p:sp>
          <p:nvSpPr>
            <p:cNvPr name="Freeform 3" id="3"/>
            <p:cNvSpPr/>
            <p:nvPr/>
          </p:nvSpPr>
          <p:spPr>
            <a:xfrm flipH="false" flipV="false" rot="0">
              <a:off x="0" y="0"/>
              <a:ext cx="1796188" cy="2709333"/>
            </a:xfrm>
            <a:custGeom>
              <a:avLst/>
              <a:gdLst/>
              <a:ahLst/>
              <a:cxnLst/>
              <a:rect r="r" b="b" t="t" l="l"/>
              <a:pathLst>
                <a:path h="2709333" w="1796188">
                  <a:moveTo>
                    <a:pt x="0" y="0"/>
                  </a:moveTo>
                  <a:lnTo>
                    <a:pt x="1796188" y="0"/>
                  </a:lnTo>
                  <a:lnTo>
                    <a:pt x="1796188" y="2709333"/>
                  </a:lnTo>
                  <a:lnTo>
                    <a:pt x="0" y="2709333"/>
                  </a:lnTo>
                  <a:close/>
                </a:path>
              </a:pathLst>
            </a:custGeom>
            <a:solidFill>
              <a:srgbClr val="8197C1"/>
            </a:solidFill>
          </p:spPr>
        </p:sp>
        <p:sp>
          <p:nvSpPr>
            <p:cNvPr name="TextBox 4" id="4"/>
            <p:cNvSpPr txBox="true"/>
            <p:nvPr/>
          </p:nvSpPr>
          <p:spPr>
            <a:xfrm>
              <a:off x="0" y="-47625"/>
              <a:ext cx="1796188" cy="2756958"/>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0"/>
            <a:ext cx="6819900" cy="5143500"/>
          </a:xfrm>
          <a:custGeom>
            <a:avLst/>
            <a:gdLst/>
            <a:ahLst/>
            <a:cxnLst/>
            <a:rect r="r" b="b" t="t" l="l"/>
            <a:pathLst>
              <a:path h="5143500" w="6819900">
                <a:moveTo>
                  <a:pt x="0" y="0"/>
                </a:moveTo>
                <a:lnTo>
                  <a:pt x="6819900" y="0"/>
                </a:lnTo>
                <a:lnTo>
                  <a:pt x="6819900" y="5143500"/>
                </a:lnTo>
                <a:lnTo>
                  <a:pt x="0" y="5143500"/>
                </a:lnTo>
                <a:lnTo>
                  <a:pt x="0" y="0"/>
                </a:lnTo>
                <a:close/>
              </a:path>
            </a:pathLst>
          </a:custGeom>
          <a:blipFill>
            <a:blip r:embed="rId2"/>
            <a:stretch>
              <a:fillRect l="0" t="-4290" r="-678" b="-1775"/>
            </a:stretch>
          </a:blipFill>
          <a:ln cap="sq">
            <a:noFill/>
            <a:prstDash val="lgDash"/>
            <a:miter/>
          </a:ln>
        </p:spPr>
      </p:sp>
      <p:sp>
        <p:nvSpPr>
          <p:cNvPr name="Freeform 6" id="6"/>
          <p:cNvSpPr/>
          <p:nvPr/>
        </p:nvSpPr>
        <p:spPr>
          <a:xfrm flipH="false" flipV="false" rot="0">
            <a:off x="0" y="5143500"/>
            <a:ext cx="6819900" cy="5143500"/>
          </a:xfrm>
          <a:custGeom>
            <a:avLst/>
            <a:gdLst/>
            <a:ahLst/>
            <a:cxnLst/>
            <a:rect r="r" b="b" t="t" l="l"/>
            <a:pathLst>
              <a:path h="5143500" w="6819900">
                <a:moveTo>
                  <a:pt x="0" y="0"/>
                </a:moveTo>
                <a:lnTo>
                  <a:pt x="6819900" y="0"/>
                </a:lnTo>
                <a:lnTo>
                  <a:pt x="6819900" y="5143500"/>
                </a:lnTo>
                <a:lnTo>
                  <a:pt x="0" y="5143500"/>
                </a:lnTo>
                <a:lnTo>
                  <a:pt x="0" y="0"/>
                </a:lnTo>
                <a:close/>
              </a:path>
            </a:pathLst>
          </a:custGeom>
          <a:blipFill>
            <a:blip r:embed="rId3"/>
            <a:stretch>
              <a:fillRect l="-6487" t="-324" r="-6540" b="0"/>
            </a:stretch>
          </a:blipFill>
        </p:spPr>
      </p:sp>
      <p:sp>
        <p:nvSpPr>
          <p:cNvPr name="TextBox 7" id="7"/>
          <p:cNvSpPr txBox="true"/>
          <p:nvPr/>
        </p:nvSpPr>
        <p:spPr>
          <a:xfrm rot="0">
            <a:off x="7685015" y="2608898"/>
            <a:ext cx="9372442" cy="2378075"/>
          </a:xfrm>
          <a:prstGeom prst="rect">
            <a:avLst/>
          </a:prstGeom>
        </p:spPr>
        <p:txBody>
          <a:bodyPr anchor="t" rtlCol="false" tIns="0" lIns="0" bIns="0" rIns="0">
            <a:spAutoFit/>
          </a:bodyPr>
          <a:lstStyle/>
          <a:p>
            <a:pPr algn="l">
              <a:lnSpc>
                <a:spcPts val="6399"/>
              </a:lnSpc>
            </a:pPr>
            <a:r>
              <a:rPr lang="en-US" sz="3999" spc="-39">
                <a:solidFill>
                  <a:srgbClr val="FFFFFF"/>
                </a:solidFill>
                <a:latin typeface="Assistant"/>
              </a:rPr>
              <a:t>Una </a:t>
            </a:r>
            <a:r>
              <a:rPr lang="en-US" sz="3999" spc="-39">
                <a:solidFill>
                  <a:srgbClr val="FFFFFF"/>
                </a:solidFill>
                <a:latin typeface="Assistant Bold"/>
              </a:rPr>
              <a:t>primera alternativa</a:t>
            </a:r>
            <a:r>
              <a:rPr lang="en-US" sz="3999" spc="-39">
                <a:solidFill>
                  <a:srgbClr val="FFFFFF"/>
                </a:solidFill>
                <a:latin typeface="Assistant"/>
              </a:rPr>
              <a:t> consiste en la representación de los modelos hechos de materiales poliméricos o madera.</a:t>
            </a:r>
          </a:p>
        </p:txBody>
      </p:sp>
      <p:sp>
        <p:nvSpPr>
          <p:cNvPr name="TextBox 8" id="8"/>
          <p:cNvSpPr txBox="true"/>
          <p:nvPr/>
        </p:nvSpPr>
        <p:spPr>
          <a:xfrm rot="0">
            <a:off x="7685015" y="1038225"/>
            <a:ext cx="9949949" cy="1056005"/>
          </a:xfrm>
          <a:prstGeom prst="rect">
            <a:avLst/>
          </a:prstGeom>
        </p:spPr>
        <p:txBody>
          <a:bodyPr anchor="t" rtlCol="false" tIns="0" lIns="0" bIns="0" rIns="0">
            <a:spAutoFit/>
          </a:bodyPr>
          <a:lstStyle/>
          <a:p>
            <a:pPr algn="l">
              <a:lnSpc>
                <a:spcPts val="8259"/>
              </a:lnSpc>
            </a:pPr>
            <a:r>
              <a:rPr lang="en-US" sz="6999">
                <a:solidFill>
                  <a:srgbClr val="FFFFFF"/>
                </a:solidFill>
                <a:latin typeface="HK Grotesk Bold"/>
              </a:rPr>
              <a:t>Problemática Abordada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DAGJLepfD_k</dc:identifier>
  <dcterms:modified xsi:type="dcterms:W3CDTF">2011-08-01T06:04:30Z</dcterms:modified>
  <cp:revision>1</cp:revision>
  <dc:title>Entornos de Realidad Virtual y Aumentada para Aprender los Fundamentos de la Cristalografía</dc:title>
</cp:coreProperties>
</file>